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6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923D6-806E-42C3-AE42-13F8E628CADF}" v="1403" dt="2022-12-05T13:48:00.036"/>
    <p1510:client id="{5836D549-1998-417F-87D4-F71FF7E39F97}" v="1305" dt="2022-12-05T09:30:10.674"/>
  </p1510:revLst>
</p1510:revInfo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476"/>
    <p:restoredTop sz="90000"/>
  </p:normalViewPr>
  <p:slideViewPr>
    <p:cSldViewPr snapToObjects="1">
      <p:cViewPr>
        <p:scale>
          <a:sx n="120" d="100"/>
          <a:sy n="120" d="100"/>
        </p:scale>
        <p:origin x="0" y="0"/>
      </p:cViewPr>
      <p:guideLst>
        <p:guide orient="horz" pos="215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82656" y="2636901"/>
            <a:ext cx="8226688" cy="1470025"/>
          </a:xfrm>
        </p:spPr>
        <p:txBody>
          <a:bodyPr/>
          <a:lstStyle/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React_frontend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9253" y="188595"/>
            <a:ext cx="1584198" cy="528447"/>
          </a:xfrm>
        </p:spPr>
        <p:txBody>
          <a:bodyPr/>
          <a:lstStyle/>
          <a:p>
            <a:pPr>
              <a:defRPr/>
            </a:pPr>
            <a:r>
              <a:rPr lang="en-US" altLang="ko-KR" sz="2500" b="1">
                <a:solidFill>
                  <a:schemeClr val="dk1"/>
                </a:solidFill>
                <a:latin typeface="맑은 고딕"/>
                <a:ea typeface="맑은 고딕"/>
              </a:rPr>
              <a:t>22_12_05</a:t>
            </a:r>
          </a:p>
        </p:txBody>
      </p:sp>
      <p:sp>
        <p:nvSpPr>
          <p:cNvPr id="4" name="부제목 2"/>
          <p:cNvSpPr>
            <a:spLocks noGrp="1"/>
          </p:cNvSpPr>
          <p:nvPr/>
        </p:nvSpPr>
        <p:spPr>
          <a:xfrm>
            <a:off x="5303901" y="4340733"/>
            <a:ext cx="2016252" cy="38442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작성자 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:</a:t>
            </a:r>
            <a:r>
              <a:rPr kumimoji="0" lang="ko-KR" altLang="en-US" sz="2000" b="1" i="0" u="none" strike="noStrike" kern="1200" cap="none" spc="0" normalizeH="0" baseline="0">
                <a:solidFill>
                  <a:schemeClr val="dk1"/>
                </a:solidFill>
                <a:latin typeface="맑은 고딕"/>
                <a:ea typeface="맑은 고딕"/>
              </a:rPr>
              <a:t> 김영찬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7333" y="1412748"/>
            <a:ext cx="4894178" cy="1311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dirty="0">
                <a:ea typeface="+mn-lt"/>
                <a:cs typeface="+mn-lt"/>
              </a:rPr>
              <a:t>그림과 문자를 한 몸으로 합침</a:t>
            </a:r>
            <a:endParaRPr lang="ko-KR" altLang="en-US" dirty="0"/>
          </a:p>
          <a:p>
            <a:pPr>
              <a:defRPr/>
            </a:pPr>
            <a:r>
              <a:rPr lang="en-US" altLang="ko-KR" sz="1600" b="1" dirty="0" err="1">
                <a:ea typeface="+mn-lt"/>
                <a:cs typeface="+mn-lt"/>
              </a:rPr>
              <a:t>figcaption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:</a:t>
            </a:r>
            <a:r>
              <a:rPr lang="ko-KR" altLang="en-US" sz="1600" dirty="0">
                <a:ea typeface="+mn-lt"/>
                <a:cs typeface="+mn-lt"/>
              </a:rPr>
              <a:t> 이미지 파일에 주석 생성</a:t>
            </a:r>
            <a:endParaRPr lang="ko-KR" dirty="0"/>
          </a:p>
          <a:p>
            <a:pPr>
              <a:defRPr/>
            </a:pPr>
            <a:r>
              <a:rPr lang="en-US" altLang="ko-KR" sz="1600" b="1" dirty="0">
                <a:ea typeface="+mn-lt"/>
                <a:cs typeface="+mn-lt"/>
              </a:rPr>
              <a:t>code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:</a:t>
            </a:r>
            <a:r>
              <a:rPr lang="ko-KR" altLang="en-US" sz="1600" dirty="0">
                <a:ea typeface="+mn-lt"/>
                <a:cs typeface="+mn-lt"/>
              </a:rPr>
              <a:t> 코드 </a:t>
            </a:r>
            <a:r>
              <a:rPr lang="ko-KR" sz="1600" dirty="0">
                <a:ea typeface="+mn-lt"/>
                <a:cs typeface="+mn-lt"/>
              </a:rPr>
              <a:t>태그 내에 코드를</a:t>
            </a:r>
            <a:r>
              <a:rPr lang="ko-KR" altLang="en-US" sz="1600" dirty="0">
                <a:ea typeface="+mn-lt"/>
                <a:cs typeface="+mn-lt"/>
              </a:rPr>
              <a:t> 작성하더라도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코드로</a:t>
            </a:r>
            <a:r>
              <a:rPr lang="ko-KR" sz="1600" dirty="0">
                <a:ea typeface="+mn-lt"/>
                <a:cs typeface="+mn-lt"/>
              </a:rPr>
              <a:t> 인식하지 않고 단순</a:t>
            </a:r>
            <a:r>
              <a:rPr lang="ko-KR" altLang="en-US" sz="1600" dirty="0">
                <a:ea typeface="+mn-lt"/>
                <a:cs typeface="+mn-lt"/>
              </a:rPr>
              <a:t> 문서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작성으로</a:t>
            </a:r>
            <a:r>
              <a:rPr lang="ko-KR" sz="1600" dirty="0">
                <a:ea typeface="+mn-lt"/>
                <a:cs typeface="+mn-lt"/>
              </a:rPr>
              <a:t> 처리함</a:t>
            </a:r>
            <a:endParaRPr lang="ko-KR" dirty="0"/>
          </a:p>
          <a:p>
            <a:pPr>
              <a:defRPr/>
            </a:pP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334" y="544401"/>
            <a:ext cx="4491251" cy="6309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3500" dirty="0">
                <a:ea typeface="+mn-lt"/>
                <a:cs typeface="+mn-lt"/>
              </a:rPr>
              <a:t>figure 와 code </a:t>
            </a:r>
            <a:r>
              <a:rPr lang="en-US" sz="3500" dirty="0" err="1">
                <a:ea typeface="+mn-lt"/>
                <a:cs typeface="+mn-lt"/>
              </a:rPr>
              <a:t>태그</a:t>
            </a:r>
            <a:endParaRPr lang="ko-KR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6529890" y="1435928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/>
              <a:t>출력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0DE9AA-E945-A986-B339-2C90660B4AFD}"/>
              </a:ext>
            </a:extLst>
          </p:cNvPr>
          <p:cNvSpPr/>
          <p:nvPr/>
        </p:nvSpPr>
        <p:spPr>
          <a:xfrm>
            <a:off x="836606" y="2560955"/>
            <a:ext cx="5351456" cy="3416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200" b="1" i="0" strike="noStrike" dirty="0">
                <a:ea typeface="+mn-lt"/>
                <a:cs typeface="+mn-lt"/>
              </a:rPr>
              <a:t>&lt;h3&gt;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브라우저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소개</a:t>
            </a:r>
            <a:r>
              <a:rPr lang="en-US" sz="1200" b="1" dirty="0">
                <a:ea typeface="+mn-lt"/>
                <a:cs typeface="+mn-lt"/>
              </a:rPr>
              <a:t>&lt;/</a:t>
            </a:r>
            <a:r>
              <a:rPr lang="en-US" sz="1200" b="1" i="0" strike="noStrike" dirty="0">
                <a:ea typeface="+mn-lt"/>
                <a:cs typeface="+mn-lt"/>
              </a:rPr>
              <a:t>h3</a:t>
            </a:r>
            <a:r>
              <a:rPr lang="en-US" sz="1200" b="1" dirty="0">
                <a:ea typeface="+mn-lt"/>
                <a:cs typeface="+mn-lt"/>
              </a:rPr>
              <a:t>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&lt;table&gt;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&lt;tr&gt;&lt;td&gt;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&lt;div&gt;</a:t>
            </a:r>
            <a:r>
              <a:rPr lang="ko-KR" altLang="en-US" sz="1200" b="1" dirty="0">
                <a:ea typeface="+mn-lt"/>
                <a:cs typeface="+mn-lt"/>
              </a:rPr>
              <a:t>브라우저라고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불리기도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하고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브라우저</a:t>
            </a:r>
            <a:r>
              <a:rPr lang="en-US" sz="1200" b="1" dirty="0">
                <a:ea typeface="+mn-lt"/>
                <a:cs typeface="+mn-lt"/>
              </a:rPr>
              <a:t>(Web Browser)</a:t>
            </a:r>
            <a:r>
              <a:rPr lang="ko-KR" altLang="en-US" sz="1200" b="1" dirty="0">
                <a:ea typeface="+mn-lt"/>
                <a:cs typeface="+mn-lt"/>
              </a:rPr>
              <a:t>는</a:t>
            </a:r>
            <a:r>
              <a:rPr lang="en-US" sz="1200" b="1" dirty="0">
                <a:ea typeface="+mn-lt"/>
                <a:cs typeface="+mn-lt"/>
              </a:rPr>
              <a:t>, </a:t>
            </a:r>
            <a:r>
              <a:rPr lang="ko-KR" altLang="en-US" sz="1200" b="1" dirty="0">
                <a:ea typeface="+mn-lt"/>
                <a:cs typeface="+mn-lt"/>
              </a:rPr>
              <a:t>사용자에게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서버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컴퓨터에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접속하고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페이지</a:t>
            </a:r>
            <a:r>
              <a:rPr lang="en-US" sz="1200" b="1" dirty="0">
                <a:ea typeface="+mn-lt"/>
                <a:cs typeface="+mn-lt"/>
              </a:rPr>
              <a:t>, </a:t>
            </a:r>
            <a:r>
              <a:rPr lang="ko-KR" altLang="en-US" sz="1200" b="1" dirty="0">
                <a:ea typeface="+mn-lt"/>
                <a:cs typeface="+mn-lt"/>
              </a:rPr>
              <a:t>이미지</a:t>
            </a:r>
            <a:r>
              <a:rPr lang="en-US" sz="1200" b="1" dirty="0">
                <a:ea typeface="+mn-lt"/>
                <a:cs typeface="+mn-lt"/>
              </a:rPr>
              <a:t>, </a:t>
            </a:r>
            <a:r>
              <a:rPr lang="ko-KR" altLang="en-US" sz="1200" b="1" dirty="0">
                <a:ea typeface="+mn-lt"/>
                <a:cs typeface="+mn-lt"/>
              </a:rPr>
              <a:t>동영상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음악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등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다양한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데이터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다운받아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보여주는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소프트웨어이다</a:t>
            </a:r>
            <a:r>
              <a:rPr lang="en-US" sz="1200" b="1" dirty="0">
                <a:ea typeface="+mn-lt"/>
                <a:cs typeface="+mn-lt"/>
              </a:rPr>
              <a:t>. &lt;strong&gt;</a:t>
            </a:r>
            <a:r>
              <a:rPr lang="ko-KR" altLang="en-US" sz="1200" b="1" dirty="0">
                <a:ea typeface="+mn-lt"/>
                <a:cs typeface="+mn-lt"/>
              </a:rPr>
              <a:t>그림</a:t>
            </a:r>
            <a:r>
              <a:rPr lang="en-US" sz="1200" b="1" dirty="0">
                <a:ea typeface="+mn-lt"/>
                <a:cs typeface="+mn-lt"/>
              </a:rPr>
              <a:t> 1-2&lt;/strong&gt;</a:t>
            </a:r>
            <a:r>
              <a:rPr lang="ko-KR" altLang="en-US" sz="1200" b="1" dirty="0">
                <a:ea typeface="+mn-lt"/>
                <a:cs typeface="+mn-lt"/>
              </a:rPr>
              <a:t>는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대표적인</a:t>
            </a:r>
            <a:r>
              <a:rPr lang="en-US" sz="1200" b="1" dirty="0">
                <a:ea typeface="+mn-lt"/>
                <a:cs typeface="+mn-lt"/>
              </a:rPr>
              <a:t> Chrome 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브라우저를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보여준다</a:t>
            </a:r>
            <a:r>
              <a:rPr lang="en-US" sz="1200" b="1" dirty="0">
                <a:ea typeface="+mn-lt"/>
                <a:cs typeface="+mn-lt"/>
              </a:rPr>
              <a:t>. &lt;/div&gt;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&lt;/td&gt; &lt;td&gt;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&lt;figure id="1-2"&gt; &lt;</a:t>
            </a:r>
            <a:r>
              <a:rPr lang="en-US" sz="1200" b="1" dirty="0" err="1">
                <a:ea typeface="+mn-lt"/>
                <a:cs typeface="+mn-lt"/>
              </a:rPr>
              <a:t>img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en-US" sz="1200" b="1" dirty="0" err="1">
                <a:ea typeface="+mn-lt"/>
                <a:cs typeface="+mn-lt"/>
              </a:rPr>
              <a:t>src</a:t>
            </a:r>
            <a:r>
              <a:rPr lang="en-US" sz="1200" b="1" dirty="0">
                <a:ea typeface="+mn-lt"/>
                <a:cs typeface="+mn-lt"/>
              </a:rPr>
              <a:t>="./</a:t>
            </a:r>
            <a:r>
              <a:rPr lang="en-US" sz="1200" b="1" dirty="0" err="1">
                <a:ea typeface="+mn-lt"/>
                <a:cs typeface="+mn-lt"/>
              </a:rPr>
              <a:t>imamges</a:t>
            </a:r>
            <a:r>
              <a:rPr lang="en-US" sz="1200" b="1" dirty="0">
                <a:ea typeface="+mn-lt"/>
                <a:cs typeface="+mn-lt"/>
              </a:rPr>
              <a:t>/chrome.png" width="</a:t>
            </a:r>
            <a:r>
              <a:rPr lang="en-US" altLang="ko-KR" sz="1200" b="1" dirty="0">
                <a:ea typeface="+mn-lt"/>
                <a:cs typeface="+mn-lt"/>
              </a:rPr>
              <a:t>200" alt=""&gt; &lt;figcaption&gt;</a:t>
            </a:r>
            <a:r>
              <a:rPr lang="ko-KR" altLang="en-US" sz="1200" b="1" dirty="0">
                <a:ea typeface="+mn-lt"/>
                <a:cs typeface="+mn-lt"/>
              </a:rPr>
              <a:t>그림</a:t>
            </a:r>
            <a:r>
              <a:rPr lang="en-US" altLang="ko-KR" sz="1200" b="1" dirty="0">
                <a:ea typeface="+mn-lt"/>
                <a:cs typeface="+mn-lt"/>
              </a:rPr>
              <a:t> 1-2 </a:t>
            </a:r>
            <a:r>
              <a:rPr lang="ko-KR" altLang="en-US" sz="1200" b="1" dirty="0">
                <a:ea typeface="+mn-lt"/>
                <a:cs typeface="+mn-lt"/>
              </a:rPr>
              <a:t>구글</a:t>
            </a:r>
            <a:r>
              <a:rPr lang="en-US" altLang="ko-KR" sz="1200" b="1" dirty="0">
                <a:ea typeface="+mn-lt"/>
                <a:cs typeface="+mn-lt"/>
              </a:rPr>
              <a:t> Chrome&lt;/</a:t>
            </a:r>
            <a:r>
              <a:rPr lang="en-US" altLang="ko-KR" sz="1200" b="1" dirty="0" err="1">
                <a:ea typeface="+mn-lt"/>
                <a:cs typeface="+mn-lt"/>
              </a:rPr>
              <a:t>figcaption</a:t>
            </a:r>
            <a:r>
              <a:rPr lang="en-US" altLang="ko-KR" sz="1200" b="1" dirty="0">
                <a:ea typeface="+mn-lt"/>
                <a:cs typeface="+mn-lt"/>
              </a:rPr>
              <a:t>&gt; &lt;/figure&gt;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altLang="ko-KR" sz="1200" b="1" dirty="0">
                <a:ea typeface="+mn-lt"/>
                <a:cs typeface="+mn-lt"/>
              </a:rPr>
              <a:t>&lt;/td&gt;&lt;/tr&gt; &lt;tr&gt; &lt;td</a:t>
            </a:r>
            <a:r>
              <a:rPr lang="en-US" sz="1200" b="1" dirty="0">
                <a:ea typeface="+mn-lt"/>
                <a:cs typeface="+mn-lt"/>
              </a:rPr>
              <a:t>&gt; &lt;div&gt;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페이지는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브라우저에</a:t>
            </a:r>
            <a:r>
              <a:rPr lang="en-US" sz="1200" b="1" dirty="0">
                <a:ea typeface="+mn-lt"/>
                <a:cs typeface="+mn-lt"/>
              </a:rPr>
              <a:t> HTML5 </a:t>
            </a:r>
            <a:r>
              <a:rPr lang="ko-KR" altLang="en-US" sz="1200" b="1" dirty="0">
                <a:ea typeface="+mn-lt"/>
                <a:cs typeface="+mn-lt"/>
              </a:rPr>
              <a:t>문서임을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알리기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위해</a:t>
            </a:r>
            <a:r>
              <a:rPr lang="en-US" sz="1200" b="1" dirty="0">
                <a:ea typeface="+mn-lt"/>
                <a:cs typeface="+mn-lt"/>
              </a:rPr>
              <a:t> &lt;strong&gt;</a:t>
            </a:r>
            <a:r>
              <a:rPr lang="ko-KR" altLang="en-US" sz="1200" b="1" dirty="0">
                <a:ea typeface="+mn-lt"/>
                <a:cs typeface="+mn-lt"/>
              </a:rPr>
              <a:t>그림</a:t>
            </a:r>
            <a:r>
              <a:rPr lang="en-US" sz="1200" b="1" dirty="0">
                <a:ea typeface="+mn-lt"/>
                <a:cs typeface="+mn-lt"/>
              </a:rPr>
              <a:t> 1-3&lt;/strong&gt;</a:t>
            </a:r>
            <a:r>
              <a:rPr lang="ko-KR" altLang="en-US" sz="1200" b="1" dirty="0">
                <a:ea typeface="+mn-lt"/>
                <a:cs typeface="+mn-lt"/>
              </a:rPr>
              <a:t>과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같은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코드를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첫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라인에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삽입하여야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한다</a:t>
            </a:r>
            <a:r>
              <a:rPr lang="en-US" sz="1200" b="1" dirty="0">
                <a:ea typeface="+mn-lt"/>
                <a:cs typeface="+mn-lt"/>
              </a:rPr>
              <a:t>. 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&lt;/div &lt;/td&gt;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&lt;td&gt;&lt;figure id="1-3"&gt; &lt;code&gt; &lt;strong&gt;&amp;</a:t>
            </a:r>
            <a:r>
              <a:rPr lang="en-US" sz="1200" b="1" dirty="0" err="1">
                <a:ea typeface="+mn-lt"/>
                <a:cs typeface="+mn-lt"/>
              </a:rPr>
              <a:t>lt</a:t>
            </a:r>
            <a:r>
              <a:rPr lang="en-US" sz="1200" b="1" dirty="0">
                <a:ea typeface="+mn-lt"/>
                <a:cs typeface="+mn-lt"/>
              </a:rPr>
              <a:t>;!doctype </a:t>
            </a:r>
            <a:r>
              <a:rPr lang="en-US" sz="1200" b="1" dirty="0" err="1">
                <a:ea typeface="+mn-lt"/>
                <a:cs typeface="+mn-lt"/>
              </a:rPr>
              <a:t>html&amp;gt</a:t>
            </a:r>
            <a:r>
              <a:rPr lang="en-US" sz="1200" b="1" dirty="0">
                <a:ea typeface="+mn-lt"/>
                <a:cs typeface="+mn-lt"/>
              </a:rPr>
              <a:t>;&lt;</a:t>
            </a:r>
            <a:r>
              <a:rPr lang="en-US" sz="1200" b="1" dirty="0" err="1">
                <a:ea typeface="+mn-lt"/>
                <a:cs typeface="+mn-lt"/>
              </a:rPr>
              <a:t>br</a:t>
            </a:r>
            <a:r>
              <a:rPr lang="en-US" sz="1200" b="1" dirty="0">
                <a:ea typeface="+mn-lt"/>
                <a:cs typeface="+mn-lt"/>
              </a:rPr>
              <a:t> /&gt;&lt;/strong&gt; &amp;</a:t>
            </a:r>
            <a:r>
              <a:rPr lang="en-US" sz="1200" b="1" dirty="0" err="1">
                <a:ea typeface="+mn-lt"/>
                <a:cs typeface="+mn-lt"/>
              </a:rPr>
              <a:t>lt;html&amp;gt</a:t>
            </a:r>
            <a:r>
              <a:rPr lang="en-US" sz="1200" b="1" dirty="0">
                <a:ea typeface="+mn-lt"/>
                <a:cs typeface="+mn-lt"/>
              </a:rPr>
              <a:t>;&lt;</a:t>
            </a:r>
            <a:r>
              <a:rPr lang="en-US" sz="1200" b="1" dirty="0" err="1">
                <a:ea typeface="+mn-lt"/>
                <a:cs typeface="+mn-lt"/>
              </a:rPr>
              <a:t>br</a:t>
            </a:r>
            <a:r>
              <a:rPr lang="en-US" sz="1200" b="1" dirty="0">
                <a:ea typeface="+mn-lt"/>
                <a:cs typeface="+mn-lt"/>
              </a:rPr>
              <a:t> /&gt; ...&lt;</a:t>
            </a:r>
            <a:r>
              <a:rPr lang="en-US" sz="1200" b="1" dirty="0" err="1">
                <a:ea typeface="+mn-lt"/>
                <a:cs typeface="+mn-lt"/>
              </a:rPr>
              <a:t>br</a:t>
            </a:r>
            <a:r>
              <a:rPr lang="en-US" sz="1200" b="1" dirty="0">
                <a:ea typeface="+mn-lt"/>
                <a:cs typeface="+mn-lt"/>
              </a:rPr>
              <a:t> /&gt; &amp;</a:t>
            </a:r>
            <a:r>
              <a:rPr lang="en-US" sz="1200" b="1" dirty="0" err="1">
                <a:ea typeface="+mn-lt"/>
                <a:cs typeface="+mn-lt"/>
              </a:rPr>
              <a:t>lt</a:t>
            </a:r>
            <a:r>
              <a:rPr lang="en-US" sz="1200" b="1" dirty="0">
                <a:ea typeface="+mn-lt"/>
                <a:cs typeface="+mn-lt"/>
              </a:rPr>
              <a:t>;/</a:t>
            </a:r>
            <a:r>
              <a:rPr lang="en-US" sz="1200" b="1" dirty="0" err="1">
                <a:ea typeface="+mn-lt"/>
                <a:cs typeface="+mn-lt"/>
              </a:rPr>
              <a:t>html&amp;gt</a:t>
            </a:r>
            <a:r>
              <a:rPr lang="en-US" sz="1200" b="1" dirty="0">
                <a:ea typeface="+mn-lt"/>
                <a:cs typeface="+mn-lt"/>
              </a:rPr>
              <a:t>;&lt;</a:t>
            </a:r>
            <a:r>
              <a:rPr lang="en-US" sz="1200" b="1" dirty="0" err="1">
                <a:ea typeface="+mn-lt"/>
                <a:cs typeface="+mn-lt"/>
              </a:rPr>
              <a:t>br</a:t>
            </a:r>
            <a:r>
              <a:rPr lang="en-US" sz="1200" b="1" dirty="0">
                <a:ea typeface="+mn-lt"/>
                <a:cs typeface="+mn-lt"/>
              </a:rPr>
              <a:t> /&gt; &lt;/code&gt; &lt;</a:t>
            </a:r>
            <a:r>
              <a:rPr lang="en-US" sz="1200" b="1" dirty="0" err="1">
                <a:ea typeface="+mn-lt"/>
                <a:cs typeface="+mn-lt"/>
              </a:rPr>
              <a:t>figcaption</a:t>
            </a:r>
            <a:r>
              <a:rPr lang="en-US" sz="1200" b="1" dirty="0">
                <a:ea typeface="+mn-lt"/>
                <a:cs typeface="+mn-lt"/>
              </a:rPr>
              <a:t>&gt;</a:t>
            </a:r>
            <a:r>
              <a:rPr lang="ko-KR" altLang="en-US" sz="1200" b="1" dirty="0">
                <a:ea typeface="+mn-lt"/>
                <a:cs typeface="+mn-lt"/>
              </a:rPr>
              <a:t>그림</a:t>
            </a:r>
            <a:r>
              <a:rPr lang="en-US" sz="1200" b="1" dirty="0">
                <a:ea typeface="+mn-lt"/>
                <a:cs typeface="+mn-lt"/>
              </a:rPr>
              <a:t> 1-3 HTML5 </a:t>
            </a:r>
            <a:r>
              <a:rPr lang="ko-KR" altLang="en-US" sz="1200" b="1" dirty="0">
                <a:ea typeface="+mn-lt"/>
                <a:cs typeface="+mn-lt"/>
              </a:rPr>
              <a:t>문서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구성</a:t>
            </a:r>
            <a:r>
              <a:rPr lang="en-US" sz="1200" b="1" dirty="0">
                <a:ea typeface="+mn-lt"/>
                <a:cs typeface="+mn-lt"/>
              </a:rPr>
              <a:t>&lt;/</a:t>
            </a:r>
            <a:r>
              <a:rPr lang="en-US" sz="1200" b="1" dirty="0" err="1">
                <a:ea typeface="+mn-lt"/>
                <a:cs typeface="+mn-lt"/>
              </a:rPr>
              <a:t>figcaption</a:t>
            </a:r>
            <a:r>
              <a:rPr lang="en-US" sz="1200" b="1" dirty="0">
                <a:ea typeface="+mn-lt"/>
                <a:cs typeface="+mn-lt"/>
              </a:rPr>
              <a:t>&gt; &lt;/figure&gt;</a:t>
            </a:r>
            <a:endParaRPr lang="ko-KR" sz="1200" b="1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&lt;/td&gt; &lt;/tr&gt; </a:t>
            </a:r>
            <a:r>
              <a:rPr lang="en-US" sz="1200" b="1" i="0" strike="noStrike" dirty="0">
                <a:ea typeface="+mn-lt"/>
                <a:cs typeface="+mn-lt"/>
              </a:rPr>
              <a:t>&lt;/</a:t>
            </a:r>
            <a:r>
              <a:rPr lang="en-US" sz="1200" b="1" dirty="0">
                <a:ea typeface="+mn-lt"/>
                <a:cs typeface="+mn-lt"/>
              </a:rPr>
              <a:t>table</a:t>
            </a:r>
            <a:r>
              <a:rPr lang="en-US" sz="1200" b="1" i="0" strike="noStrike" dirty="0">
                <a:ea typeface="+mn-lt"/>
                <a:cs typeface="+mn-lt"/>
              </a:rPr>
              <a:t>&gt;</a:t>
            </a:r>
            <a:endParaRPr lang="ko-KR" sz="1200" b="1">
              <a:ea typeface="+mn-lt"/>
              <a:cs typeface="+mn-lt"/>
            </a:endParaRP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2019A76-36EA-6DC6-351D-78BDF29D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673" y="2451034"/>
            <a:ext cx="4399972" cy="27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7122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7333" y="1412748"/>
            <a:ext cx="4894178" cy="13118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600" dirty="0">
                <a:ea typeface="+mn-lt"/>
                <a:cs typeface="+mn-lt"/>
              </a:rPr>
              <a:t>그림과 문자를 한 몸으로 합침</a:t>
            </a:r>
            <a:endParaRPr lang="ko-KR" altLang="en-US" dirty="0"/>
          </a:p>
          <a:p>
            <a:pPr>
              <a:defRPr/>
            </a:pPr>
            <a:r>
              <a:rPr lang="en-US" altLang="ko-KR" sz="1600" b="1" dirty="0" err="1">
                <a:ea typeface="+mn-lt"/>
                <a:cs typeface="+mn-lt"/>
              </a:rPr>
              <a:t>figcaption</a:t>
            </a:r>
            <a:r>
              <a:rPr lang="ko-KR" altLang="en-US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:</a:t>
            </a:r>
            <a:r>
              <a:rPr lang="ko-KR" altLang="en-US" sz="1600" dirty="0">
                <a:ea typeface="+mn-lt"/>
                <a:cs typeface="+mn-lt"/>
              </a:rPr>
              <a:t> 이미지 파일에 주석 생성</a:t>
            </a:r>
            <a:endParaRPr lang="ko-KR" dirty="0"/>
          </a:p>
          <a:p>
            <a:pPr>
              <a:defRPr/>
            </a:pPr>
            <a:r>
              <a:rPr lang="en-US" altLang="ko-KR" sz="1600" b="1" dirty="0" err="1">
                <a:ea typeface="+mn-lt"/>
                <a:cs typeface="+mn-lt"/>
              </a:rPr>
              <a:t>code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en-US" altLang="ko-KR" sz="1600" dirty="0">
                <a:ea typeface="+mn-lt"/>
                <a:cs typeface="+mn-lt"/>
              </a:rPr>
              <a:t>:</a:t>
            </a:r>
            <a:r>
              <a:rPr lang="ko-KR" altLang="en-US" sz="1600" dirty="0">
                <a:ea typeface="+mn-lt"/>
                <a:cs typeface="+mn-lt"/>
              </a:rPr>
              <a:t> 코드 </a:t>
            </a:r>
            <a:r>
              <a:rPr lang="ko-KR" sz="1600" dirty="0">
                <a:ea typeface="+mn-lt"/>
                <a:cs typeface="+mn-lt"/>
              </a:rPr>
              <a:t>태그 내에 코드를</a:t>
            </a:r>
            <a:r>
              <a:rPr lang="ko-KR" altLang="en-US" sz="1600" dirty="0">
                <a:ea typeface="+mn-lt"/>
                <a:cs typeface="+mn-lt"/>
              </a:rPr>
              <a:t> 작성하더라도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코드로</a:t>
            </a:r>
            <a:r>
              <a:rPr lang="ko-KR" sz="1600" dirty="0">
                <a:ea typeface="+mn-lt"/>
                <a:cs typeface="+mn-lt"/>
              </a:rPr>
              <a:t> 인식하지 않고 단순</a:t>
            </a:r>
            <a:r>
              <a:rPr lang="ko-KR" altLang="en-US" sz="1600" dirty="0">
                <a:ea typeface="+mn-lt"/>
                <a:cs typeface="+mn-lt"/>
              </a:rPr>
              <a:t> 문서</a:t>
            </a:r>
            <a:r>
              <a:rPr 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작성으로</a:t>
            </a:r>
            <a:r>
              <a:rPr lang="ko-KR" sz="1600" dirty="0">
                <a:ea typeface="+mn-lt"/>
                <a:cs typeface="+mn-lt"/>
              </a:rPr>
              <a:t> 처리함</a:t>
            </a:r>
            <a:endParaRPr lang="ko-KR" dirty="0"/>
          </a:p>
          <a:p>
            <a:pPr>
              <a:defRPr/>
            </a:pP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334" y="544401"/>
            <a:ext cx="4491251" cy="6309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3500" dirty="0">
                <a:ea typeface="+mn-lt"/>
                <a:cs typeface="+mn-lt"/>
              </a:rPr>
              <a:t>figure 와 code </a:t>
            </a:r>
            <a:r>
              <a:rPr lang="en-US" sz="3500" dirty="0" err="1">
                <a:ea typeface="+mn-lt"/>
                <a:cs typeface="+mn-lt"/>
              </a:rPr>
              <a:t>태그</a:t>
            </a:r>
            <a:endParaRPr lang="ko-KR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6529890" y="2197928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출력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0DE9AA-E945-A986-B339-2C90660B4AFD}"/>
              </a:ext>
            </a:extLst>
          </p:cNvPr>
          <p:cNvSpPr/>
          <p:nvPr/>
        </p:nvSpPr>
        <p:spPr>
          <a:xfrm>
            <a:off x="836606" y="2560955"/>
            <a:ext cx="5351456" cy="3416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200" b="1" i="0" strike="noStrike" dirty="0">
                <a:ea typeface="+mn-lt"/>
                <a:cs typeface="+mn-lt"/>
              </a:rPr>
              <a:t>&lt;h3&gt;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브라우저</a:t>
            </a:r>
            <a:r>
              <a:rPr lang="en-US" altLang="ko-KR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소개</a:t>
            </a:r>
            <a:r>
              <a:rPr lang="en-US" sz="1200" b="1" dirty="0">
                <a:ea typeface="+mn-lt"/>
                <a:cs typeface="+mn-lt"/>
              </a:rPr>
              <a:t>&lt;/</a:t>
            </a:r>
            <a:r>
              <a:rPr lang="en-US" sz="1200" b="1" i="0" strike="noStrike" dirty="0">
                <a:ea typeface="+mn-lt"/>
                <a:cs typeface="+mn-lt"/>
              </a:rPr>
              <a:t>h3</a:t>
            </a:r>
            <a:r>
              <a:rPr lang="en-US" sz="1200" b="1" dirty="0">
                <a:ea typeface="+mn-lt"/>
                <a:cs typeface="+mn-lt"/>
              </a:rPr>
              <a:t>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&lt;table&gt;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&lt;tr&gt;&lt;td&gt;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&lt;div&gt;</a:t>
            </a:r>
            <a:r>
              <a:rPr lang="ko-KR" altLang="en-US" sz="1200" b="1" dirty="0">
                <a:ea typeface="+mn-lt"/>
                <a:cs typeface="+mn-lt"/>
              </a:rPr>
              <a:t>브라우저라고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불리기도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하고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브라우저</a:t>
            </a:r>
            <a:r>
              <a:rPr lang="en-US" sz="1200" b="1" dirty="0">
                <a:ea typeface="+mn-lt"/>
                <a:cs typeface="+mn-lt"/>
              </a:rPr>
              <a:t>(Web Browser)</a:t>
            </a:r>
            <a:r>
              <a:rPr lang="ko-KR" altLang="en-US" sz="1200" b="1" dirty="0">
                <a:ea typeface="+mn-lt"/>
                <a:cs typeface="+mn-lt"/>
              </a:rPr>
              <a:t>는</a:t>
            </a:r>
            <a:r>
              <a:rPr lang="en-US" sz="1200" b="1" dirty="0">
                <a:ea typeface="+mn-lt"/>
                <a:cs typeface="+mn-lt"/>
              </a:rPr>
              <a:t>, </a:t>
            </a:r>
            <a:r>
              <a:rPr lang="ko-KR" altLang="en-US" sz="1200" b="1" dirty="0">
                <a:ea typeface="+mn-lt"/>
                <a:cs typeface="+mn-lt"/>
              </a:rPr>
              <a:t>사용자에게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서버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컴퓨터에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접속하고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페이지</a:t>
            </a:r>
            <a:r>
              <a:rPr lang="en-US" sz="1200" b="1" dirty="0">
                <a:ea typeface="+mn-lt"/>
                <a:cs typeface="+mn-lt"/>
              </a:rPr>
              <a:t>, </a:t>
            </a:r>
            <a:r>
              <a:rPr lang="ko-KR" altLang="en-US" sz="1200" b="1" dirty="0">
                <a:ea typeface="+mn-lt"/>
                <a:cs typeface="+mn-lt"/>
              </a:rPr>
              <a:t>이미지</a:t>
            </a:r>
            <a:r>
              <a:rPr lang="en-US" sz="1200" b="1" dirty="0">
                <a:ea typeface="+mn-lt"/>
                <a:cs typeface="+mn-lt"/>
              </a:rPr>
              <a:t>, </a:t>
            </a:r>
            <a:r>
              <a:rPr lang="ko-KR" altLang="en-US" sz="1200" b="1" dirty="0">
                <a:ea typeface="+mn-lt"/>
                <a:cs typeface="+mn-lt"/>
              </a:rPr>
              <a:t>동영상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음악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등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다양한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데이터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다운받아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보여주는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소프트웨어이다</a:t>
            </a:r>
            <a:r>
              <a:rPr lang="en-US" sz="1200" b="1" dirty="0">
                <a:ea typeface="+mn-lt"/>
                <a:cs typeface="+mn-lt"/>
              </a:rPr>
              <a:t>. &lt;strong&gt;</a:t>
            </a:r>
            <a:r>
              <a:rPr lang="ko-KR" altLang="en-US" sz="1200" b="1" dirty="0">
                <a:ea typeface="+mn-lt"/>
                <a:cs typeface="+mn-lt"/>
              </a:rPr>
              <a:t>그림</a:t>
            </a:r>
            <a:r>
              <a:rPr lang="en-US" sz="1200" b="1" dirty="0">
                <a:ea typeface="+mn-lt"/>
                <a:cs typeface="+mn-lt"/>
              </a:rPr>
              <a:t> 1-2&lt;/strong&gt;</a:t>
            </a:r>
            <a:r>
              <a:rPr lang="ko-KR" altLang="en-US" sz="1200" b="1" dirty="0">
                <a:ea typeface="+mn-lt"/>
                <a:cs typeface="+mn-lt"/>
              </a:rPr>
              <a:t>는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대표적인</a:t>
            </a:r>
            <a:r>
              <a:rPr lang="en-US" sz="1200" b="1" dirty="0">
                <a:ea typeface="+mn-lt"/>
                <a:cs typeface="+mn-lt"/>
              </a:rPr>
              <a:t> Chrome 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브라우저를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보여준다</a:t>
            </a:r>
            <a:r>
              <a:rPr lang="en-US" sz="1200" b="1" dirty="0">
                <a:ea typeface="+mn-lt"/>
                <a:cs typeface="+mn-lt"/>
              </a:rPr>
              <a:t>. &lt;/div&gt;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&lt;/td&gt; &lt;td&gt;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&lt;figure id="1-2"&gt; &lt;</a:t>
            </a:r>
            <a:r>
              <a:rPr lang="en-US" sz="1200" b="1" dirty="0" err="1">
                <a:ea typeface="+mn-lt"/>
                <a:cs typeface="+mn-lt"/>
              </a:rPr>
              <a:t>img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en-US" sz="1200" b="1" dirty="0" err="1">
                <a:ea typeface="+mn-lt"/>
                <a:cs typeface="+mn-lt"/>
              </a:rPr>
              <a:t>src</a:t>
            </a:r>
            <a:r>
              <a:rPr lang="en-US" sz="1200" b="1" dirty="0">
                <a:ea typeface="+mn-lt"/>
                <a:cs typeface="+mn-lt"/>
              </a:rPr>
              <a:t>="./</a:t>
            </a:r>
            <a:r>
              <a:rPr lang="en-US" sz="1200" b="1" dirty="0" err="1">
                <a:ea typeface="+mn-lt"/>
                <a:cs typeface="+mn-lt"/>
              </a:rPr>
              <a:t>imamges</a:t>
            </a:r>
            <a:r>
              <a:rPr lang="en-US" sz="1200" b="1" dirty="0">
                <a:ea typeface="+mn-lt"/>
                <a:cs typeface="+mn-lt"/>
              </a:rPr>
              <a:t>/chrome.png" width="</a:t>
            </a:r>
            <a:r>
              <a:rPr lang="en-US" altLang="ko-KR" sz="1200" b="1" dirty="0">
                <a:ea typeface="+mn-lt"/>
                <a:cs typeface="+mn-lt"/>
              </a:rPr>
              <a:t>200" alt=""&gt; &lt;figcaption&gt;</a:t>
            </a:r>
            <a:r>
              <a:rPr lang="ko-KR" altLang="en-US" sz="1200" b="1" dirty="0">
                <a:ea typeface="+mn-lt"/>
                <a:cs typeface="+mn-lt"/>
              </a:rPr>
              <a:t>그림</a:t>
            </a:r>
            <a:r>
              <a:rPr lang="en-US" altLang="ko-KR" sz="1200" b="1" dirty="0">
                <a:ea typeface="+mn-lt"/>
                <a:cs typeface="+mn-lt"/>
              </a:rPr>
              <a:t> 1-2 </a:t>
            </a:r>
            <a:r>
              <a:rPr lang="ko-KR" altLang="en-US" sz="1200" b="1" dirty="0">
                <a:ea typeface="+mn-lt"/>
                <a:cs typeface="+mn-lt"/>
              </a:rPr>
              <a:t>구글</a:t>
            </a:r>
            <a:r>
              <a:rPr lang="en-US" altLang="ko-KR" sz="1200" b="1" dirty="0">
                <a:ea typeface="+mn-lt"/>
                <a:cs typeface="+mn-lt"/>
              </a:rPr>
              <a:t> Chrome&lt;/</a:t>
            </a:r>
            <a:r>
              <a:rPr lang="en-US" altLang="ko-KR" sz="1200" b="1" dirty="0" err="1">
                <a:ea typeface="+mn-lt"/>
                <a:cs typeface="+mn-lt"/>
              </a:rPr>
              <a:t>figcaption</a:t>
            </a:r>
            <a:r>
              <a:rPr lang="en-US" altLang="ko-KR" sz="1200" b="1" dirty="0">
                <a:ea typeface="+mn-lt"/>
                <a:cs typeface="+mn-lt"/>
              </a:rPr>
              <a:t>&gt; &lt;/figure&gt;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altLang="ko-KR" sz="1200" b="1" dirty="0">
                <a:ea typeface="+mn-lt"/>
                <a:cs typeface="+mn-lt"/>
              </a:rPr>
              <a:t>&lt;/td&gt;&lt;/tr&gt; &lt;tr&gt; &lt;td</a:t>
            </a:r>
            <a:r>
              <a:rPr lang="en-US" sz="1200" b="1" dirty="0">
                <a:ea typeface="+mn-lt"/>
                <a:cs typeface="+mn-lt"/>
              </a:rPr>
              <a:t>&gt; &lt;div&gt;</a:t>
            </a:r>
            <a:r>
              <a:rPr lang="ko-KR" altLang="en-US" sz="1200" b="1" dirty="0">
                <a:ea typeface="+mn-lt"/>
                <a:cs typeface="+mn-lt"/>
              </a:rPr>
              <a:t>웹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페이지는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브라우저에</a:t>
            </a:r>
            <a:r>
              <a:rPr lang="en-US" sz="1200" b="1" dirty="0">
                <a:ea typeface="+mn-lt"/>
                <a:cs typeface="+mn-lt"/>
              </a:rPr>
              <a:t> HTML5 </a:t>
            </a:r>
            <a:r>
              <a:rPr lang="ko-KR" altLang="en-US" sz="1200" b="1" dirty="0">
                <a:ea typeface="+mn-lt"/>
                <a:cs typeface="+mn-lt"/>
              </a:rPr>
              <a:t>문서임을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알리기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위해</a:t>
            </a:r>
            <a:r>
              <a:rPr lang="en-US" sz="1200" b="1" dirty="0">
                <a:ea typeface="+mn-lt"/>
                <a:cs typeface="+mn-lt"/>
              </a:rPr>
              <a:t> &lt;strong&gt;</a:t>
            </a:r>
            <a:r>
              <a:rPr lang="ko-KR" altLang="en-US" sz="1200" b="1" dirty="0">
                <a:ea typeface="+mn-lt"/>
                <a:cs typeface="+mn-lt"/>
              </a:rPr>
              <a:t>그림</a:t>
            </a:r>
            <a:r>
              <a:rPr lang="en-US" sz="1200" b="1" dirty="0">
                <a:ea typeface="+mn-lt"/>
                <a:cs typeface="+mn-lt"/>
              </a:rPr>
              <a:t> 1-3&lt;/strong&gt;</a:t>
            </a:r>
            <a:r>
              <a:rPr lang="ko-KR" altLang="en-US" sz="1200" b="1" dirty="0">
                <a:ea typeface="+mn-lt"/>
                <a:cs typeface="+mn-lt"/>
              </a:rPr>
              <a:t>과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같은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코드를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첫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라인에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삽입하여야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한다</a:t>
            </a:r>
            <a:r>
              <a:rPr lang="en-US" sz="1200" b="1" dirty="0">
                <a:ea typeface="+mn-lt"/>
                <a:cs typeface="+mn-lt"/>
              </a:rPr>
              <a:t>. 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&lt;/div &lt;/td&gt;</a:t>
            </a:r>
            <a:endParaRPr lang="ko-KR" altLang="en-US" sz="12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&lt;td&gt;&lt;figure id="1-3"&gt; &lt;code&gt; &lt;strong&gt;&amp;</a:t>
            </a:r>
            <a:r>
              <a:rPr lang="en-US" sz="1200" b="1" dirty="0" err="1">
                <a:ea typeface="+mn-lt"/>
                <a:cs typeface="+mn-lt"/>
              </a:rPr>
              <a:t>lt</a:t>
            </a:r>
            <a:r>
              <a:rPr lang="en-US" sz="1200" b="1" dirty="0">
                <a:ea typeface="+mn-lt"/>
                <a:cs typeface="+mn-lt"/>
              </a:rPr>
              <a:t>;!doctype </a:t>
            </a:r>
            <a:r>
              <a:rPr lang="en-US" sz="1200" b="1" dirty="0" err="1">
                <a:ea typeface="+mn-lt"/>
                <a:cs typeface="+mn-lt"/>
              </a:rPr>
              <a:t>html&amp;gt</a:t>
            </a:r>
            <a:r>
              <a:rPr lang="en-US" sz="1200" b="1" dirty="0">
                <a:ea typeface="+mn-lt"/>
                <a:cs typeface="+mn-lt"/>
              </a:rPr>
              <a:t>;&lt;</a:t>
            </a:r>
            <a:r>
              <a:rPr lang="en-US" sz="1200" b="1" dirty="0" err="1">
                <a:ea typeface="+mn-lt"/>
                <a:cs typeface="+mn-lt"/>
              </a:rPr>
              <a:t>br</a:t>
            </a:r>
            <a:r>
              <a:rPr lang="en-US" sz="1200" b="1" dirty="0">
                <a:ea typeface="+mn-lt"/>
                <a:cs typeface="+mn-lt"/>
              </a:rPr>
              <a:t> /&gt;&lt;/strong&gt; &amp;</a:t>
            </a:r>
            <a:r>
              <a:rPr lang="en-US" sz="1200" b="1" dirty="0" err="1">
                <a:ea typeface="+mn-lt"/>
                <a:cs typeface="+mn-lt"/>
              </a:rPr>
              <a:t>lt;html&amp;gt</a:t>
            </a:r>
            <a:r>
              <a:rPr lang="en-US" sz="1200" b="1" dirty="0">
                <a:ea typeface="+mn-lt"/>
                <a:cs typeface="+mn-lt"/>
              </a:rPr>
              <a:t>;&lt;</a:t>
            </a:r>
            <a:r>
              <a:rPr lang="en-US" sz="1200" b="1" dirty="0" err="1">
                <a:ea typeface="+mn-lt"/>
                <a:cs typeface="+mn-lt"/>
              </a:rPr>
              <a:t>br</a:t>
            </a:r>
            <a:r>
              <a:rPr lang="en-US" sz="1200" b="1" dirty="0">
                <a:ea typeface="+mn-lt"/>
                <a:cs typeface="+mn-lt"/>
              </a:rPr>
              <a:t> /&gt; ...&lt;</a:t>
            </a:r>
            <a:r>
              <a:rPr lang="en-US" sz="1200" b="1" dirty="0" err="1">
                <a:ea typeface="+mn-lt"/>
                <a:cs typeface="+mn-lt"/>
              </a:rPr>
              <a:t>br</a:t>
            </a:r>
            <a:r>
              <a:rPr lang="en-US" sz="1200" b="1" dirty="0">
                <a:ea typeface="+mn-lt"/>
                <a:cs typeface="+mn-lt"/>
              </a:rPr>
              <a:t> /&gt; &amp;</a:t>
            </a:r>
            <a:r>
              <a:rPr lang="en-US" sz="1200" b="1" dirty="0" err="1">
                <a:ea typeface="+mn-lt"/>
                <a:cs typeface="+mn-lt"/>
              </a:rPr>
              <a:t>lt</a:t>
            </a:r>
            <a:r>
              <a:rPr lang="en-US" sz="1200" b="1" dirty="0">
                <a:ea typeface="+mn-lt"/>
                <a:cs typeface="+mn-lt"/>
              </a:rPr>
              <a:t>;/</a:t>
            </a:r>
            <a:r>
              <a:rPr lang="en-US" sz="1200" b="1" dirty="0" err="1">
                <a:ea typeface="+mn-lt"/>
                <a:cs typeface="+mn-lt"/>
              </a:rPr>
              <a:t>html&amp;gt</a:t>
            </a:r>
            <a:r>
              <a:rPr lang="en-US" sz="1200" b="1" dirty="0">
                <a:ea typeface="+mn-lt"/>
                <a:cs typeface="+mn-lt"/>
              </a:rPr>
              <a:t>;&lt;</a:t>
            </a:r>
            <a:r>
              <a:rPr lang="en-US" sz="1200" b="1" dirty="0" err="1">
                <a:ea typeface="+mn-lt"/>
                <a:cs typeface="+mn-lt"/>
              </a:rPr>
              <a:t>br</a:t>
            </a:r>
            <a:r>
              <a:rPr lang="en-US" sz="1200" b="1" dirty="0">
                <a:ea typeface="+mn-lt"/>
                <a:cs typeface="+mn-lt"/>
              </a:rPr>
              <a:t> /&gt; &lt;/code&gt; &lt;</a:t>
            </a:r>
            <a:r>
              <a:rPr lang="en-US" sz="1200" b="1" dirty="0" err="1">
                <a:ea typeface="+mn-lt"/>
                <a:cs typeface="+mn-lt"/>
              </a:rPr>
              <a:t>figcaption</a:t>
            </a:r>
            <a:r>
              <a:rPr lang="en-US" sz="1200" b="1" dirty="0">
                <a:ea typeface="+mn-lt"/>
                <a:cs typeface="+mn-lt"/>
              </a:rPr>
              <a:t>&gt;</a:t>
            </a:r>
            <a:r>
              <a:rPr lang="ko-KR" altLang="en-US" sz="1200" b="1" dirty="0">
                <a:ea typeface="+mn-lt"/>
                <a:cs typeface="+mn-lt"/>
              </a:rPr>
              <a:t>그림</a:t>
            </a:r>
            <a:r>
              <a:rPr lang="en-US" sz="1200" b="1" dirty="0">
                <a:ea typeface="+mn-lt"/>
                <a:cs typeface="+mn-lt"/>
              </a:rPr>
              <a:t> 1-3 HTML5 </a:t>
            </a:r>
            <a:r>
              <a:rPr lang="ko-KR" altLang="en-US" sz="1200" b="1" dirty="0">
                <a:ea typeface="+mn-lt"/>
                <a:cs typeface="+mn-lt"/>
              </a:rPr>
              <a:t>문서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ko-KR" altLang="en-US" sz="1200" b="1" dirty="0">
                <a:ea typeface="+mn-lt"/>
                <a:cs typeface="+mn-lt"/>
              </a:rPr>
              <a:t>구성</a:t>
            </a:r>
            <a:r>
              <a:rPr lang="en-US" sz="1200" b="1" dirty="0">
                <a:ea typeface="+mn-lt"/>
                <a:cs typeface="+mn-lt"/>
              </a:rPr>
              <a:t>&lt;/</a:t>
            </a:r>
            <a:r>
              <a:rPr lang="en-US" sz="1200" b="1" dirty="0" err="1">
                <a:ea typeface="+mn-lt"/>
                <a:cs typeface="+mn-lt"/>
              </a:rPr>
              <a:t>figcaption</a:t>
            </a:r>
            <a:r>
              <a:rPr lang="en-US" sz="1200" b="1" dirty="0">
                <a:ea typeface="+mn-lt"/>
                <a:cs typeface="+mn-lt"/>
              </a:rPr>
              <a:t>&gt; &lt;/figure&gt;</a:t>
            </a:r>
            <a:endParaRPr lang="ko-KR" sz="1200" b="1">
              <a:ea typeface="+mn-lt"/>
              <a:cs typeface="+mn-lt"/>
            </a:endParaRPr>
          </a:p>
          <a:p>
            <a:pPr>
              <a:defRPr/>
            </a:pPr>
            <a:r>
              <a:rPr lang="en-US" sz="1200" b="1" dirty="0">
                <a:ea typeface="+mn-lt"/>
                <a:cs typeface="+mn-lt"/>
              </a:rPr>
              <a:t>&lt;/td&gt; &lt;/tr&gt; </a:t>
            </a:r>
            <a:r>
              <a:rPr lang="en-US" sz="1200" b="1" i="0" strike="noStrike" dirty="0">
                <a:ea typeface="+mn-lt"/>
                <a:cs typeface="+mn-lt"/>
              </a:rPr>
              <a:t>&lt;/</a:t>
            </a:r>
            <a:r>
              <a:rPr lang="en-US" sz="1200" b="1" dirty="0">
                <a:ea typeface="+mn-lt"/>
                <a:cs typeface="+mn-lt"/>
              </a:rPr>
              <a:t>table</a:t>
            </a:r>
            <a:r>
              <a:rPr lang="en-US" sz="1200" b="1" i="0" strike="noStrike" dirty="0">
                <a:ea typeface="+mn-lt"/>
                <a:cs typeface="+mn-lt"/>
              </a:rPr>
              <a:t>&gt;</a:t>
            </a:r>
            <a:endParaRPr lang="ko-KR" sz="1200" b="1">
              <a:ea typeface="+mn-lt"/>
              <a:cs typeface="+mn-lt"/>
            </a:endParaRP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2019A76-36EA-6DC6-351D-78BDF29D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55" y="2987898"/>
            <a:ext cx="4399972" cy="27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2863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7333" y="1291520"/>
            <a:ext cx="5275178" cy="26314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1500" dirty="0" err="1">
                <a:ea typeface="+mn-lt"/>
                <a:cs typeface="+mn-lt"/>
              </a:rPr>
              <a:t>form</a:t>
            </a:r>
            <a:r>
              <a:rPr lang="ko-KR" sz="1500" dirty="0">
                <a:ea typeface="+mn-lt"/>
                <a:cs typeface="+mn-lt"/>
              </a:rPr>
              <a:t> 태그로 둘러싸는 모양</a:t>
            </a:r>
            <a:endParaRPr lang="ko-KR" sz="1500"/>
          </a:p>
          <a:p>
            <a:pPr>
              <a:defRPr/>
            </a:pPr>
            <a:r>
              <a:rPr lang="ko-KR" sz="1500" dirty="0" err="1">
                <a:ea typeface="+mn-lt"/>
                <a:cs typeface="+mn-lt"/>
              </a:rPr>
              <a:t>name</a:t>
            </a:r>
            <a:r>
              <a:rPr lang="ko-KR" sz="1500" dirty="0">
                <a:ea typeface="+mn-lt"/>
                <a:cs typeface="+mn-lt"/>
              </a:rPr>
              <a:t> 속성 : 폼의 이름 지정</a:t>
            </a:r>
            <a:endParaRPr lang="ko-KR" sz="1500"/>
          </a:p>
          <a:p>
            <a:pPr>
              <a:defRPr/>
            </a:pPr>
            <a:r>
              <a:rPr lang="ko-KR" sz="1500" dirty="0" err="1">
                <a:ea typeface="+mn-lt"/>
                <a:cs typeface="+mn-lt"/>
              </a:rPr>
              <a:t>action</a:t>
            </a:r>
            <a:r>
              <a:rPr lang="ko-KR" sz="1500" dirty="0">
                <a:ea typeface="+mn-lt"/>
                <a:cs typeface="+mn-lt"/>
              </a:rPr>
              <a:t> 속성 : 폼 데이터를 처리할 웹 서버 응용프로그램의 이름</a:t>
            </a:r>
            <a:endParaRPr lang="ko-KR" sz="1500"/>
          </a:p>
          <a:p>
            <a:pPr>
              <a:defRPr/>
            </a:pPr>
            <a:r>
              <a:rPr lang="ko-KR" sz="1500" dirty="0" err="1">
                <a:ea typeface="+mn-lt"/>
                <a:cs typeface="+mn-lt"/>
              </a:rPr>
              <a:t>submit</a:t>
            </a:r>
            <a:r>
              <a:rPr lang="ko-KR" sz="1500" dirty="0">
                <a:ea typeface="+mn-lt"/>
                <a:cs typeface="+mn-lt"/>
              </a:rPr>
              <a:t> 버튼이 눌리면 브라우저는 </a:t>
            </a:r>
            <a:r>
              <a:rPr lang="ko-KR" sz="1500" dirty="0" err="1">
                <a:ea typeface="+mn-lt"/>
                <a:cs typeface="+mn-lt"/>
              </a:rPr>
              <a:t>action에</a:t>
            </a:r>
            <a:r>
              <a:rPr lang="ko-KR" sz="1500" dirty="0">
                <a:ea typeface="+mn-lt"/>
                <a:cs typeface="+mn-lt"/>
              </a:rPr>
              <a:t> 지정된 웹 서버 응용프로그램 실행 요청</a:t>
            </a:r>
            <a:endParaRPr lang="ko-KR" sz="1500"/>
          </a:p>
          <a:p>
            <a:pPr>
              <a:defRPr/>
            </a:pPr>
            <a:r>
              <a:rPr lang="ko-KR" sz="1500" dirty="0">
                <a:ea typeface="+mn-lt"/>
                <a:cs typeface="+mn-lt"/>
              </a:rPr>
              <a:t>웹 서버 응용프로그램 JAVA, JSP,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en-US" altLang="ko-KR" sz="1500" dirty="0">
                <a:ea typeface="+mn-lt"/>
                <a:cs typeface="+mn-lt"/>
              </a:rPr>
              <a:t>PHP,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en-US" altLang="ko-KR" sz="1500" dirty="0">
                <a:ea typeface="+mn-lt"/>
                <a:cs typeface="+mn-lt"/>
              </a:rPr>
              <a:t>C/C</a:t>
            </a:r>
            <a:r>
              <a:rPr lang="ko-KR" sz="1500" dirty="0">
                <a:ea typeface="+mn-lt"/>
                <a:cs typeface="+mn-lt"/>
              </a:rPr>
              <a:t>++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등 다양한 언어로 작성</a:t>
            </a:r>
            <a:endParaRPr lang="ko-KR" sz="1500"/>
          </a:p>
          <a:p>
            <a:pPr>
              <a:defRPr/>
            </a:pPr>
            <a:r>
              <a:rPr lang="en-US" altLang="ko-KR" sz="1500" dirty="0">
                <a:ea typeface="+mn-lt"/>
                <a:cs typeface="+mn-lt"/>
              </a:rPr>
              <a:t>method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속성 </a:t>
            </a:r>
            <a:r>
              <a:rPr lang="en-US" altLang="ko-KR" sz="1500" dirty="0">
                <a:ea typeface="+mn-lt"/>
                <a:cs typeface="+mn-lt"/>
              </a:rPr>
              <a:t>: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ko-KR" altLang="en-US" sz="1500" dirty="0">
                <a:ea typeface="+mn-lt"/>
                <a:cs typeface="+mn-lt"/>
              </a:rPr>
              <a:t>폼 데이터를 웹 </a:t>
            </a:r>
            <a:r>
              <a:rPr lang="ko-KR" sz="1500" dirty="0">
                <a:ea typeface="+mn-lt"/>
                <a:cs typeface="+mn-lt"/>
              </a:rPr>
              <a:t>서버로 </a:t>
            </a:r>
            <a:r>
              <a:rPr lang="ko-KR" altLang="en-US" sz="1500" dirty="0">
                <a:ea typeface="+mn-lt"/>
                <a:cs typeface="+mn-lt"/>
              </a:rPr>
              <a:t>전송하는</a:t>
            </a:r>
            <a:r>
              <a:rPr lang="ko-KR" sz="1500" dirty="0">
                <a:ea typeface="+mn-lt"/>
                <a:cs typeface="+mn-lt"/>
              </a:rPr>
              <a:t> 형식</a:t>
            </a:r>
            <a:endParaRPr lang="ko-KR" sz="1500"/>
          </a:p>
          <a:p>
            <a:pPr>
              <a:defRPr/>
            </a:pPr>
            <a:r>
              <a:rPr lang="ko-KR" altLang="en-US" sz="1500" dirty="0">
                <a:ea typeface="+mn-lt"/>
                <a:cs typeface="+mn-lt"/>
              </a:rPr>
              <a:t>대표적인 전송 방식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en-US" altLang="ko-KR" sz="1500" dirty="0">
                <a:ea typeface="+mn-lt"/>
                <a:cs typeface="+mn-lt"/>
              </a:rPr>
              <a:t>:</a:t>
            </a:r>
            <a:r>
              <a:rPr lang="ko-KR" sz="1500" dirty="0">
                <a:ea typeface="+mn-lt"/>
                <a:cs typeface="+mn-lt"/>
              </a:rPr>
              <a:t> GET, </a:t>
            </a:r>
            <a:r>
              <a:rPr lang="en-US" altLang="ko-KR" sz="1500" dirty="0">
                <a:ea typeface="+mn-lt"/>
                <a:cs typeface="+mn-lt"/>
              </a:rPr>
              <a:t>POST</a:t>
            </a:r>
            <a:endParaRPr lang="ko-KR" sz="1500"/>
          </a:p>
          <a:p>
            <a:pPr>
              <a:defRPr/>
            </a:pPr>
            <a:endParaRPr lang="ko-KR" altLang="en-US" sz="15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334" y="544401"/>
            <a:ext cx="4491251" cy="6309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3500" dirty="0"/>
              <a:t>form </a:t>
            </a:r>
            <a:r>
              <a:rPr lang="ko-KR" altLang="en-US" sz="3500" dirty="0"/>
              <a:t>태그</a:t>
            </a:r>
            <a:endParaRPr lang="en-US" sz="3500" dirty="0"/>
          </a:p>
        </p:txBody>
      </p:sp>
      <p:sp>
        <p:nvSpPr>
          <p:cNvPr id="23" name="TextBox 22"/>
          <p:cNvSpPr txBox="1"/>
          <p:nvPr/>
        </p:nvSpPr>
        <p:spPr>
          <a:xfrm>
            <a:off x="6691527" y="1707246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/>
              <a:t>출력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0DE9AA-E945-A986-B339-2C90660B4AFD}"/>
              </a:ext>
            </a:extLst>
          </p:cNvPr>
          <p:cNvSpPr/>
          <p:nvPr/>
        </p:nvSpPr>
        <p:spPr>
          <a:xfrm>
            <a:off x="703833" y="4084955"/>
            <a:ext cx="5576592" cy="1708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500" b="1" strike="noStrike" dirty="0">
                <a:ea typeface="+mn-lt"/>
                <a:cs typeface="+mn-lt"/>
              </a:rPr>
              <a:t>&lt;</a:t>
            </a:r>
            <a:r>
              <a:rPr lang="en-US" sz="1500" b="1" dirty="0" err="1">
                <a:solidFill>
                  <a:schemeClr val="accent6"/>
                </a:solidFill>
                <a:ea typeface="+mn-lt"/>
                <a:cs typeface="+mn-lt"/>
              </a:rPr>
              <a:t>ul</a:t>
            </a:r>
            <a:r>
              <a:rPr lang="en-US" sz="1500" b="1" dirty="0">
                <a:ea typeface="+mn-lt"/>
                <a:cs typeface="+mn-lt"/>
              </a:rPr>
              <a:t>&gt; &lt;</a:t>
            </a:r>
            <a:r>
              <a:rPr lang="en-US" sz="1500" b="1" dirty="0">
                <a:solidFill>
                  <a:schemeClr val="accent6"/>
                </a:solidFill>
                <a:ea typeface="+mn-lt"/>
                <a:cs typeface="+mn-lt"/>
              </a:rPr>
              <a:t>li</a:t>
            </a:r>
            <a:r>
              <a:rPr lang="en-US" sz="1500" b="1" dirty="0">
                <a:ea typeface="+mn-lt"/>
                <a:cs typeface="+mn-lt"/>
              </a:rPr>
              <a:t>&gt;</a:t>
            </a:r>
            <a:r>
              <a:rPr lang="ko-KR" altLang="en-US" sz="1500" b="1" dirty="0" err="1">
                <a:ea typeface="+mn-lt"/>
                <a:cs typeface="+mn-lt"/>
              </a:rPr>
              <a:t>눈누</a:t>
            </a:r>
            <a:r>
              <a:rPr lang="en-US" altLang="ko-KR" sz="1500" b="1" dirty="0">
                <a:ea typeface="+mn-lt"/>
                <a:cs typeface="+mn-lt"/>
              </a:rPr>
              <a:t> </a:t>
            </a:r>
            <a:r>
              <a:rPr lang="ko-KR" altLang="en-US" sz="1500" b="1" dirty="0">
                <a:ea typeface="+mn-lt"/>
                <a:cs typeface="+mn-lt"/>
              </a:rPr>
              <a:t>상업용</a:t>
            </a:r>
            <a:r>
              <a:rPr lang="en-US" altLang="ko-KR" sz="1500" b="1" dirty="0">
                <a:ea typeface="+mn-lt"/>
                <a:cs typeface="+mn-lt"/>
              </a:rPr>
              <a:t> </a:t>
            </a:r>
            <a:r>
              <a:rPr lang="ko-KR" altLang="en-US" sz="1500" b="1" dirty="0">
                <a:ea typeface="+mn-lt"/>
                <a:cs typeface="+mn-lt"/>
              </a:rPr>
              <a:t>무료한</a:t>
            </a:r>
            <a:r>
              <a:rPr lang="en-US" sz="1500" b="1" dirty="0">
                <a:ea typeface="+mn-lt"/>
                <a:cs typeface="+mn-lt"/>
              </a:rPr>
              <a:t>&lt;/li&gt; &lt;/</a:t>
            </a:r>
            <a:r>
              <a:rPr lang="en-US" sz="1500" b="1" dirty="0" err="1">
                <a:ea typeface="+mn-lt"/>
                <a:cs typeface="+mn-lt"/>
              </a:rPr>
              <a:t>ul</a:t>
            </a:r>
            <a:r>
              <a:rPr lang="en-US" sz="1500" b="1" dirty="0">
                <a:ea typeface="+mn-lt"/>
                <a:cs typeface="+mn-lt"/>
              </a:rPr>
              <a:t>&gt;</a:t>
            </a:r>
            <a:endParaRPr lang="ko-KR" sz="1500" b="1">
              <a:ea typeface="+mn-lt"/>
              <a:cs typeface="+mn-lt"/>
            </a:endParaRPr>
          </a:p>
          <a:p>
            <a:pPr>
              <a:defRPr/>
            </a:pPr>
            <a:r>
              <a:rPr lang="en-US" sz="1500" b="1" dirty="0">
                <a:ea typeface="+mn-lt"/>
                <a:cs typeface="+mn-lt"/>
              </a:rPr>
              <a:t>&lt;</a:t>
            </a:r>
            <a:r>
              <a:rPr lang="en-US" sz="1500" b="1" dirty="0">
                <a:solidFill>
                  <a:schemeClr val="accent6"/>
                </a:solidFill>
                <a:ea typeface="+mn-lt"/>
                <a:cs typeface="+mn-lt"/>
              </a:rPr>
              <a:t>h3</a:t>
            </a:r>
            <a:r>
              <a:rPr lang="en-US" sz="1500" b="1" dirty="0">
                <a:ea typeface="+mn-lt"/>
                <a:cs typeface="+mn-lt"/>
              </a:rPr>
              <a:t>&gt;&lt;</a:t>
            </a:r>
            <a:r>
              <a:rPr lang="en-US" sz="1500" b="1" dirty="0">
                <a:solidFill>
                  <a:schemeClr val="accent6"/>
                </a:solidFill>
                <a:ea typeface="+mn-lt"/>
                <a:cs typeface="+mn-lt"/>
              </a:rPr>
              <a:t>mark</a:t>
            </a:r>
            <a:r>
              <a:rPr lang="en-US" sz="1500" b="1" dirty="0">
                <a:ea typeface="+mn-lt"/>
                <a:cs typeface="+mn-lt"/>
              </a:rPr>
              <a:t>&gt;</a:t>
            </a:r>
            <a:r>
              <a:rPr lang="en-US" sz="1500" b="1" dirty="0" err="1">
                <a:ea typeface="+mn-lt"/>
                <a:cs typeface="+mn-lt"/>
              </a:rPr>
              <a:t>자기</a:t>
            </a:r>
            <a:r>
              <a:rPr lang="en-US" sz="1500" b="1" dirty="0">
                <a:ea typeface="+mn-lt"/>
                <a:cs typeface="+mn-lt"/>
              </a:rPr>
              <a:t> </a:t>
            </a:r>
            <a:r>
              <a:rPr lang="en-US" sz="1500" b="1" dirty="0" err="1">
                <a:ea typeface="+mn-lt"/>
                <a:cs typeface="+mn-lt"/>
              </a:rPr>
              <a:t>소개서</a:t>
            </a:r>
            <a:r>
              <a:rPr lang="en-US" sz="1500" b="1" dirty="0">
                <a:ea typeface="+mn-lt"/>
                <a:cs typeface="+mn-lt"/>
              </a:rPr>
              <a:t> </a:t>
            </a:r>
            <a:r>
              <a:rPr lang="en-US" sz="1500" b="1" dirty="0" err="1">
                <a:ea typeface="+mn-lt"/>
                <a:cs typeface="+mn-lt"/>
              </a:rPr>
              <a:t>작성</a:t>
            </a:r>
            <a:r>
              <a:rPr lang="en-US" sz="1500" b="1" dirty="0">
                <a:ea typeface="+mn-lt"/>
                <a:cs typeface="+mn-lt"/>
              </a:rPr>
              <a:t>&lt;/mark&gt;&lt;/</a:t>
            </a:r>
            <a:r>
              <a:rPr lang="en-US" sz="1500" b="1" dirty="0">
                <a:solidFill>
                  <a:schemeClr val="accent6"/>
                </a:solidFill>
                <a:ea typeface="+mn-lt"/>
                <a:cs typeface="+mn-lt"/>
              </a:rPr>
              <a:t>h3</a:t>
            </a:r>
            <a:r>
              <a:rPr lang="en-US" sz="1500" b="1" dirty="0">
                <a:ea typeface="+mn-lt"/>
                <a:cs typeface="+mn-lt"/>
              </a:rPr>
              <a:t>&gt; &lt;</a:t>
            </a:r>
            <a:r>
              <a:rPr lang="en-US" sz="1500" b="1" dirty="0" err="1">
                <a:ea typeface="+mn-lt"/>
                <a:cs typeface="+mn-lt"/>
              </a:rPr>
              <a:t>hr</a:t>
            </a:r>
            <a:r>
              <a:rPr lang="en-US" sz="1500" b="1" dirty="0">
                <a:ea typeface="+mn-lt"/>
                <a:cs typeface="+mn-lt"/>
              </a:rPr>
              <a:t> /&gt;</a:t>
            </a:r>
            <a:endParaRPr lang="ko-KR" altLang="en-US" sz="15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500" b="1" dirty="0">
                <a:ea typeface="+mn-lt"/>
                <a:cs typeface="+mn-lt"/>
              </a:rPr>
              <a:t>&lt;</a:t>
            </a:r>
            <a:r>
              <a:rPr lang="en-US" sz="1500" b="1" dirty="0">
                <a:solidFill>
                  <a:schemeClr val="accent6"/>
                </a:solidFill>
                <a:ea typeface="+mn-lt"/>
                <a:cs typeface="+mn-lt"/>
              </a:rPr>
              <a:t>form</a:t>
            </a:r>
            <a:r>
              <a:rPr lang="en-US" sz="1500" b="1" dirty="0">
                <a:ea typeface="+mn-lt"/>
                <a:cs typeface="+mn-lt"/>
              </a:rPr>
              <a:t> </a:t>
            </a:r>
            <a:r>
              <a:rPr lang="en-US" sz="1500" b="1" dirty="0">
                <a:solidFill>
                  <a:schemeClr val="accent4"/>
                </a:solidFill>
                <a:ea typeface="+mn-lt"/>
                <a:cs typeface="+mn-lt"/>
              </a:rPr>
              <a:t>action</a:t>
            </a:r>
            <a:r>
              <a:rPr lang="en-US" sz="1500" b="1" dirty="0">
                <a:ea typeface="+mn-lt"/>
                <a:cs typeface="+mn-lt"/>
              </a:rPr>
              <a:t>="</a:t>
            </a:r>
            <a:r>
              <a:rPr lang="en-US" sz="1500" b="1" dirty="0" err="1">
                <a:solidFill>
                  <a:schemeClr val="accent5"/>
                </a:solidFill>
                <a:ea typeface="+mn-lt"/>
                <a:cs typeface="+mn-lt"/>
              </a:rPr>
              <a:t>fo</a:t>
            </a:r>
            <a:r>
              <a:rPr lang="en-US" sz="1500" b="1" dirty="0">
                <a:ea typeface="+mn-lt"/>
                <a:cs typeface="+mn-lt"/>
              </a:rPr>
              <a:t>" </a:t>
            </a:r>
            <a:r>
              <a:rPr lang="en-US" sz="1500" b="1" dirty="0">
                <a:solidFill>
                  <a:schemeClr val="accent4"/>
                </a:solidFill>
                <a:ea typeface="+mn-lt"/>
                <a:cs typeface="+mn-lt"/>
              </a:rPr>
              <a:t>method</a:t>
            </a:r>
            <a:r>
              <a:rPr lang="en-US" sz="1500" b="1" dirty="0">
                <a:ea typeface="+mn-lt"/>
                <a:cs typeface="+mn-lt"/>
              </a:rPr>
              <a:t>="</a:t>
            </a:r>
            <a:r>
              <a:rPr lang="en-US" sz="1500" b="1" dirty="0">
                <a:solidFill>
                  <a:schemeClr val="accent5"/>
                </a:solidFill>
                <a:ea typeface="+mn-lt"/>
                <a:cs typeface="+mn-lt"/>
              </a:rPr>
              <a:t>get</a:t>
            </a:r>
            <a:r>
              <a:rPr lang="en-US" sz="1500" b="1" dirty="0">
                <a:ea typeface="+mn-lt"/>
                <a:cs typeface="+mn-lt"/>
              </a:rPr>
              <a:t>"&gt;</a:t>
            </a:r>
            <a:endParaRPr lang="ko-KR" sz="1500" b="1">
              <a:ea typeface="+mn-lt"/>
              <a:cs typeface="+mn-lt"/>
            </a:endParaRPr>
          </a:p>
          <a:p>
            <a:pPr>
              <a:defRPr/>
            </a:pPr>
            <a:r>
              <a:rPr lang="ko-KR" altLang="en-US" sz="1500" b="1" dirty="0">
                <a:ea typeface="+mn-lt"/>
                <a:cs typeface="+mn-lt"/>
              </a:rPr>
              <a:t>이름</a:t>
            </a:r>
            <a:r>
              <a:rPr lang="en-US" sz="1500" b="1" dirty="0">
                <a:ea typeface="+mn-lt"/>
                <a:cs typeface="+mn-lt"/>
              </a:rPr>
              <a:t> : &lt;</a:t>
            </a:r>
            <a:r>
              <a:rPr lang="en-US" sz="1500" b="1" dirty="0">
                <a:solidFill>
                  <a:schemeClr val="accent6"/>
                </a:solidFill>
                <a:ea typeface="+mn-lt"/>
                <a:cs typeface="+mn-lt"/>
              </a:rPr>
              <a:t>input</a:t>
            </a:r>
            <a:r>
              <a:rPr lang="en-US" sz="1500" b="1" dirty="0">
                <a:ea typeface="+mn-lt"/>
                <a:cs typeface="+mn-lt"/>
              </a:rPr>
              <a:t> </a:t>
            </a:r>
            <a:r>
              <a:rPr lang="en-US" sz="1500" b="1" dirty="0">
                <a:solidFill>
                  <a:schemeClr val="accent4"/>
                </a:solidFill>
                <a:ea typeface="+mn-lt"/>
                <a:cs typeface="+mn-lt"/>
              </a:rPr>
              <a:t>type</a:t>
            </a:r>
            <a:r>
              <a:rPr lang="en-US" sz="1500" b="1" dirty="0">
                <a:ea typeface="+mn-lt"/>
                <a:cs typeface="+mn-lt"/>
              </a:rPr>
              <a:t>="</a:t>
            </a:r>
            <a:r>
              <a:rPr lang="en-US" sz="1500" b="1" dirty="0">
                <a:solidFill>
                  <a:schemeClr val="accent5"/>
                </a:solidFill>
                <a:ea typeface="+mn-lt"/>
                <a:cs typeface="+mn-lt"/>
              </a:rPr>
              <a:t>text</a:t>
            </a:r>
            <a:r>
              <a:rPr lang="en-US" sz="1500" b="1" dirty="0">
                <a:ea typeface="+mn-lt"/>
                <a:cs typeface="+mn-lt"/>
              </a:rPr>
              <a:t>" </a:t>
            </a:r>
            <a:r>
              <a:rPr lang="en-US" sz="1500" b="1" dirty="0">
                <a:solidFill>
                  <a:schemeClr val="accent4"/>
                </a:solidFill>
                <a:ea typeface="+mn-lt"/>
                <a:cs typeface="+mn-lt"/>
              </a:rPr>
              <a:t>size</a:t>
            </a:r>
            <a:r>
              <a:rPr lang="en-US" sz="1500" b="1" dirty="0">
                <a:ea typeface="+mn-lt"/>
                <a:cs typeface="+mn-lt"/>
              </a:rPr>
              <a:t>="</a:t>
            </a:r>
            <a:r>
              <a:rPr lang="en-US" sz="1500" b="1" dirty="0">
                <a:solidFill>
                  <a:schemeClr val="accent5"/>
                </a:solidFill>
                <a:ea typeface="+mn-lt"/>
                <a:cs typeface="+mn-lt"/>
              </a:rPr>
              <a:t>15</a:t>
            </a:r>
            <a:r>
              <a:rPr lang="en-US" sz="1500" b="1" dirty="0">
                <a:ea typeface="+mn-lt"/>
                <a:cs typeface="+mn-lt"/>
              </a:rPr>
              <a:t>" </a:t>
            </a:r>
            <a:r>
              <a:rPr lang="en-US" sz="1500" b="1" dirty="0">
                <a:solidFill>
                  <a:schemeClr val="accent4"/>
                </a:solidFill>
                <a:ea typeface="+mn-lt"/>
                <a:cs typeface="+mn-lt"/>
              </a:rPr>
              <a:t>value</a:t>
            </a:r>
            <a:r>
              <a:rPr lang="en-US" sz="1500" b="1" dirty="0">
                <a:ea typeface="+mn-lt"/>
                <a:cs typeface="+mn-lt"/>
              </a:rPr>
              <a:t>="" /&gt;&lt;</a:t>
            </a:r>
            <a:r>
              <a:rPr lang="en-US" sz="1500" b="1" dirty="0" err="1">
                <a:ea typeface="+mn-lt"/>
                <a:cs typeface="+mn-lt"/>
              </a:rPr>
              <a:t>br</a:t>
            </a:r>
            <a:r>
              <a:rPr lang="en-US" sz="1500" b="1" dirty="0">
                <a:ea typeface="+mn-lt"/>
                <a:cs typeface="+mn-lt"/>
              </a:rPr>
              <a:t> /&gt;</a:t>
            </a:r>
            <a:endParaRPr lang="ko-KR" sz="1500" b="1">
              <a:ea typeface="+mn-lt"/>
              <a:cs typeface="+mn-lt"/>
            </a:endParaRPr>
          </a:p>
          <a:p>
            <a:pPr>
              <a:defRPr/>
            </a:pPr>
            <a:r>
              <a:rPr lang="ko-KR" altLang="en-US" sz="1500" b="1" dirty="0">
                <a:ea typeface="+mn-lt"/>
                <a:cs typeface="+mn-lt"/>
              </a:rPr>
              <a:t>암호</a:t>
            </a:r>
            <a:r>
              <a:rPr lang="en-US" sz="1500" b="1" dirty="0">
                <a:ea typeface="+mn-lt"/>
                <a:cs typeface="+mn-lt"/>
              </a:rPr>
              <a:t> : &lt;</a:t>
            </a:r>
            <a:r>
              <a:rPr lang="en-US" sz="1500" b="1" dirty="0">
                <a:solidFill>
                  <a:schemeClr val="accent6"/>
                </a:solidFill>
                <a:ea typeface="+mn-lt"/>
                <a:cs typeface="+mn-lt"/>
              </a:rPr>
              <a:t>input</a:t>
            </a:r>
            <a:r>
              <a:rPr lang="en-US" sz="1500" b="1" dirty="0">
                <a:ea typeface="+mn-lt"/>
                <a:cs typeface="+mn-lt"/>
              </a:rPr>
              <a:t> </a:t>
            </a:r>
            <a:r>
              <a:rPr lang="en-US" sz="1500" b="1" dirty="0">
                <a:solidFill>
                  <a:schemeClr val="accent4"/>
                </a:solidFill>
                <a:ea typeface="+mn-lt"/>
                <a:cs typeface="+mn-lt"/>
              </a:rPr>
              <a:t>type</a:t>
            </a:r>
            <a:r>
              <a:rPr lang="en-US" sz="1500" b="1" dirty="0">
                <a:ea typeface="+mn-lt"/>
                <a:cs typeface="+mn-lt"/>
              </a:rPr>
              <a:t>="</a:t>
            </a:r>
            <a:r>
              <a:rPr lang="en-US" sz="1500" b="1" dirty="0">
                <a:solidFill>
                  <a:schemeClr val="accent5"/>
                </a:solidFill>
                <a:ea typeface="+mn-lt"/>
                <a:cs typeface="+mn-lt"/>
              </a:rPr>
              <a:t>password</a:t>
            </a:r>
            <a:r>
              <a:rPr lang="en-US" sz="1500" b="1" dirty="0">
                <a:ea typeface="+mn-lt"/>
                <a:cs typeface="+mn-lt"/>
              </a:rPr>
              <a:t>" </a:t>
            </a:r>
            <a:r>
              <a:rPr lang="en-US" sz="1500" b="1" dirty="0">
                <a:solidFill>
                  <a:schemeClr val="accent4"/>
                </a:solidFill>
                <a:ea typeface="+mn-lt"/>
                <a:cs typeface="+mn-lt"/>
              </a:rPr>
              <a:t>size</a:t>
            </a:r>
            <a:r>
              <a:rPr lang="en-US" sz="1500" b="1" dirty="0">
                <a:ea typeface="+mn-lt"/>
                <a:cs typeface="+mn-lt"/>
              </a:rPr>
              <a:t>="</a:t>
            </a:r>
            <a:r>
              <a:rPr lang="en-US" sz="1500" b="1" dirty="0">
                <a:solidFill>
                  <a:schemeClr val="accent5"/>
                </a:solidFill>
                <a:ea typeface="+mn-lt"/>
                <a:cs typeface="+mn-lt"/>
              </a:rPr>
              <a:t>15</a:t>
            </a:r>
            <a:r>
              <a:rPr lang="en-US" sz="1500" b="1" dirty="0">
                <a:ea typeface="+mn-lt"/>
                <a:cs typeface="+mn-lt"/>
              </a:rPr>
              <a:t>" </a:t>
            </a:r>
            <a:r>
              <a:rPr lang="en-US" sz="1500" b="1" dirty="0">
                <a:solidFill>
                  <a:schemeClr val="accent4"/>
                </a:solidFill>
                <a:ea typeface="+mn-lt"/>
                <a:cs typeface="+mn-lt"/>
              </a:rPr>
              <a:t>value</a:t>
            </a:r>
            <a:r>
              <a:rPr lang="en-US" sz="1500" b="1" dirty="0">
                <a:ea typeface="+mn-lt"/>
                <a:cs typeface="+mn-lt"/>
              </a:rPr>
              <a:t>="" /&gt;&lt;</a:t>
            </a:r>
            <a:r>
              <a:rPr lang="en-US" sz="1500" b="1" dirty="0" err="1">
                <a:ea typeface="+mn-lt"/>
                <a:cs typeface="+mn-lt"/>
              </a:rPr>
              <a:t>br</a:t>
            </a:r>
            <a:r>
              <a:rPr lang="en-US" sz="1500" b="1" dirty="0">
                <a:ea typeface="+mn-lt"/>
                <a:cs typeface="+mn-lt"/>
              </a:rPr>
              <a:t> /&gt;</a:t>
            </a:r>
            <a:endParaRPr lang="ko-KR" sz="1500" b="1">
              <a:ea typeface="+mn-lt"/>
              <a:cs typeface="+mn-lt"/>
            </a:endParaRPr>
          </a:p>
          <a:p>
            <a:pPr>
              <a:defRPr/>
            </a:pPr>
            <a:r>
              <a:rPr lang="ko-KR" altLang="en-US" sz="1500" b="1" dirty="0">
                <a:ea typeface="+mn-lt"/>
                <a:cs typeface="+mn-lt"/>
              </a:rPr>
              <a:t>자소서</a:t>
            </a:r>
            <a:r>
              <a:rPr lang="en-US" sz="1500" b="1" dirty="0">
                <a:ea typeface="+mn-lt"/>
                <a:cs typeface="+mn-lt"/>
              </a:rPr>
              <a:t> : &lt;</a:t>
            </a:r>
            <a:r>
              <a:rPr lang="en-US" sz="1500" b="1" dirty="0" err="1">
                <a:solidFill>
                  <a:schemeClr val="accent6"/>
                </a:solidFill>
                <a:ea typeface="+mn-lt"/>
                <a:cs typeface="+mn-lt"/>
              </a:rPr>
              <a:t>textarea</a:t>
            </a:r>
            <a:r>
              <a:rPr lang="en-US" sz="1500" b="1" dirty="0">
                <a:ea typeface="+mn-lt"/>
                <a:cs typeface="+mn-lt"/>
              </a:rPr>
              <a:t>&gt;&lt;/</a:t>
            </a:r>
            <a:r>
              <a:rPr lang="en-US" sz="1500" b="1" dirty="0" err="1">
                <a:ea typeface="+mn-lt"/>
                <a:cs typeface="+mn-lt"/>
              </a:rPr>
              <a:t>textarea</a:t>
            </a:r>
            <a:r>
              <a:rPr lang="en-US" sz="1500" b="1" dirty="0">
                <a:ea typeface="+mn-lt"/>
                <a:cs typeface="+mn-lt"/>
              </a:rPr>
              <a:t>&gt; </a:t>
            </a:r>
            <a:r>
              <a:rPr lang="en-US" sz="1500" b="1" strike="noStrike" dirty="0">
                <a:ea typeface="+mn-lt"/>
                <a:cs typeface="+mn-lt"/>
              </a:rPr>
              <a:t>&lt;/</a:t>
            </a:r>
            <a:r>
              <a:rPr lang="en-US" sz="1500" b="1" dirty="0">
                <a:ea typeface="+mn-lt"/>
                <a:cs typeface="+mn-lt"/>
              </a:rPr>
              <a:t>form</a:t>
            </a:r>
            <a:r>
              <a:rPr lang="en-US" sz="1500" b="1" strike="noStrike" dirty="0">
                <a:ea typeface="+mn-lt"/>
                <a:cs typeface="+mn-lt"/>
              </a:rPr>
              <a:t>&gt;</a:t>
            </a:r>
            <a:endParaRPr lang="ko-KR" sz="1500" b="1">
              <a:ea typeface="+mn-lt"/>
              <a:cs typeface="+mn-lt"/>
            </a:endParaRPr>
          </a:p>
        </p:txBody>
      </p:sp>
      <p:pic>
        <p:nvPicPr>
          <p:cNvPr id="2" name="그림 6">
            <a:extLst>
              <a:ext uri="{FF2B5EF4-FFF2-40B4-BE49-F238E27FC236}">
                <a16:creationId xmlns:a16="http://schemas.microsoft.com/office/drawing/2014/main" id="{986B7BCB-FC39-A1EC-35BE-3AA23A5B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037" y="2435546"/>
            <a:ext cx="3574472" cy="28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7690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7742" y="579038"/>
            <a:ext cx="5322523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500" b="1" dirty="0">
                <a:ea typeface="+mn-lt"/>
                <a:cs typeface="+mn-lt"/>
              </a:rPr>
              <a:t>출력 요소를 하나로 묶음은 </a:t>
            </a:r>
            <a:r>
              <a:rPr lang="ko-KR" sz="2500" b="1" dirty="0" err="1">
                <a:ea typeface="+mn-lt"/>
                <a:cs typeface="+mn-lt"/>
              </a:rPr>
              <a:t>fieldset</a:t>
            </a:r>
            <a:endParaRPr lang="ko-KR" altLang="en-US" sz="2500" b="1" dirty="0">
              <a:ea typeface="+mn-lt"/>
              <a:cs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99164" y="1268519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/>
              <a:t>출력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0DE9AA-E945-A986-B339-2C90660B4AFD}"/>
              </a:ext>
            </a:extLst>
          </p:cNvPr>
          <p:cNvSpPr/>
          <p:nvPr/>
        </p:nvSpPr>
        <p:spPr>
          <a:xfrm>
            <a:off x="599923" y="1452591"/>
            <a:ext cx="5576592" cy="21698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500" b="1" strike="noStrike" dirty="0">
                <a:latin typeface="Malgun Gothic"/>
                <a:ea typeface="+mn-lt"/>
                <a:cs typeface="+mn-lt"/>
              </a:rPr>
              <a:t>&lt;</a:t>
            </a:r>
            <a:r>
              <a:rPr lang="en-US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h3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회원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정보를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입력해주세요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&lt;/</a:t>
            </a:r>
            <a:r>
              <a:rPr lang="en-US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h3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en-US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form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en-US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500" b="1" dirty="0" err="1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fieldset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en-US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legend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회원정보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&lt;/</a:t>
            </a:r>
            <a:r>
              <a:rPr lang="en-US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legend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</a:t>
            </a:r>
            <a:endParaRPr lang="ko-KR" b="1" dirty="0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이메일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: &amp;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nbsp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;&amp;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nbsp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;&amp;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nbsp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;&lt;</a:t>
            </a:r>
            <a:r>
              <a:rPr lang="en-US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type="</a:t>
            </a:r>
            <a:r>
              <a:rPr lang="en-US" sz="15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email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"&gt;&lt;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홈페이지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: &lt;</a:t>
            </a:r>
            <a:r>
              <a:rPr lang="en-US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type="</a:t>
            </a:r>
            <a:r>
              <a:rPr lang="en-US" sz="1500" b="1" dirty="0" err="1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url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"&gt;&lt;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/&gt;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전화번호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: &lt;</a:t>
            </a:r>
            <a:r>
              <a:rPr lang="en-US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type="</a:t>
            </a:r>
            <a:r>
              <a:rPr lang="en-US" sz="1500" b="1" dirty="0" err="1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tel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"&gt; &lt;/</a:t>
            </a:r>
            <a:r>
              <a:rPr lang="en-US" sz="1500" b="1" dirty="0" err="1">
                <a:latin typeface="Malgun Gothic"/>
                <a:ea typeface="+mn-lt"/>
                <a:cs typeface="+mn-lt"/>
              </a:rPr>
              <a:t>fieldset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 &lt;</a:t>
            </a:r>
            <a:r>
              <a:rPr lang="en-US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small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질문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 : Tel. 010-111-1111&lt;/</a:t>
            </a:r>
            <a:r>
              <a:rPr lang="en-US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small</a:t>
            </a:r>
            <a:r>
              <a:rPr lang="en-US" sz="1500" b="1" dirty="0">
                <a:latin typeface="Malgun Gothic"/>
                <a:ea typeface="+mn-lt"/>
                <a:cs typeface="+mn-lt"/>
              </a:rPr>
              <a:t>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en-US" sz="1500" b="1" strike="noStrike" dirty="0">
                <a:latin typeface="Malgun Gothic"/>
                <a:ea typeface="+mn-lt"/>
                <a:cs typeface="+mn-lt"/>
              </a:rPr>
              <a:t>&lt;/</a:t>
            </a:r>
            <a:r>
              <a:rPr lang="en-US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form</a:t>
            </a:r>
            <a:r>
              <a:rPr lang="en-US" sz="1500" b="1" strike="noStrike" dirty="0">
                <a:latin typeface="Malgun Gothic"/>
                <a:ea typeface="+mn-lt"/>
                <a:cs typeface="+mn-lt"/>
              </a:rPr>
              <a:t>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C4B4FA-CD03-3991-BAFC-B77BB4951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854" y="1665387"/>
            <a:ext cx="4717472" cy="2528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72AB71-5487-70F3-7126-A8CD21D496A7}"/>
              </a:ext>
            </a:extLst>
          </p:cNvPr>
          <p:cNvSpPr txBox="1"/>
          <p:nvPr/>
        </p:nvSpPr>
        <p:spPr>
          <a:xfrm>
            <a:off x="599923" y="3958519"/>
            <a:ext cx="5794723" cy="17081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altLang="ko-KR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h3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&gt;&amp;lt;label&amp;gt;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 태그로 로그인 폼 만들기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&lt;/</a:t>
            </a:r>
            <a:r>
              <a:rPr lang="en-US" altLang="ko-KR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h3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&gt;&lt;</a:t>
            </a:r>
            <a:r>
              <a:rPr lang="en-US" altLang="ko-KR" sz="1500" b="1" dirty="0" err="1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hr</a:t>
            </a:r>
            <a:r>
              <a:rPr lang="ko-KR" altLang="en-US" sz="1500" b="1" dirty="0">
                <a:solidFill>
                  <a:schemeClr val="accent6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/&gt;</a:t>
            </a:r>
            <a:endParaRPr lang="ko-KR" altLang="en-US" sz="1500" b="1">
              <a:latin typeface="Malgun Gothic"/>
              <a:ea typeface="Malgun Gothic"/>
              <a:cs typeface="Times New Roman"/>
            </a:endParaRPr>
          </a:p>
          <a:p>
            <a:pPr>
              <a:defRPr/>
            </a:pPr>
            <a:r>
              <a:rPr lang="en-US" altLang="ko-KR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altLang="ko-KR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form</a:t>
            </a:r>
            <a:r>
              <a:rPr lang="ko-KR" altLang="en-US" sz="1500" b="1" dirty="0">
                <a:solidFill>
                  <a:schemeClr val="accent6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sz="1500" b="1" dirty="0" err="1">
                <a:latin typeface="Malgun Gothic"/>
                <a:ea typeface="Malgun Gothic"/>
                <a:cs typeface="+mn-lt"/>
              </a:rPr>
              <a:t>name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="</a:t>
            </a:r>
            <a:r>
              <a:rPr lang="en-US" altLang="ko-KR" sz="1500" b="1" dirty="0" err="1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fo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"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method="</a:t>
            </a:r>
            <a:r>
              <a:rPr lang="en-US" altLang="ko-KR" sz="15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get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"&gt;</a:t>
            </a:r>
            <a:endParaRPr lang="ko-KR" altLang="en-US" sz="1500" b="1">
              <a:latin typeface="Malgun Gothic"/>
              <a:ea typeface="Malgun Gothic"/>
              <a:cs typeface="Times New Roman"/>
            </a:endParaRPr>
          </a:p>
          <a:p>
            <a:pPr>
              <a:defRPr/>
            </a:pPr>
            <a:r>
              <a:rPr lang="en-US" altLang="ko-KR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altLang="ko-KR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label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사용자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ID</a:t>
            </a:r>
            <a:r>
              <a:rPr lang="ko-KR" sz="1500" b="1" dirty="0">
                <a:latin typeface="Malgun Gothic"/>
                <a:ea typeface="Malgun Gothic"/>
                <a:cs typeface="+mn-lt"/>
              </a:rPr>
              <a:t> :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altLang="ko-KR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</a:t>
            </a:r>
            <a:r>
              <a:rPr lang="ko-KR" altLang="en-US" sz="1500" b="1" dirty="0">
                <a:solidFill>
                  <a:schemeClr val="accent6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type="</a:t>
            </a:r>
            <a:r>
              <a:rPr lang="en-US" altLang="ko-KR" sz="15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text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"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size="</a:t>
            </a:r>
            <a:r>
              <a:rPr lang="en-US" altLang="ko-KR" sz="15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15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"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value=""&gt;&lt;/</a:t>
            </a:r>
            <a:r>
              <a:rPr lang="en-US" altLang="ko-KR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label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&gt;&lt;</a:t>
            </a:r>
            <a:r>
              <a:rPr lang="en-US" altLang="ko-KR" sz="1500" b="1" dirty="0" err="1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br</a:t>
            </a:r>
            <a:r>
              <a:rPr lang="ko-KR" altLang="en-US" sz="1500" b="1" dirty="0">
                <a:solidFill>
                  <a:schemeClr val="accent6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/&gt;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altLang="ko-KR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label</a:t>
            </a:r>
            <a:r>
              <a:rPr lang="ko-KR" altLang="en-US" sz="1500" b="1" dirty="0">
                <a:solidFill>
                  <a:schemeClr val="accent6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for="pass"&gt;</a:t>
            </a:r>
            <a:endParaRPr lang="ko-KR" sz="1500" b="1">
              <a:latin typeface="Malgun Gothic"/>
              <a:ea typeface="Malgun Gothic"/>
              <a:cs typeface="Times New Roman"/>
            </a:endParaRPr>
          </a:p>
          <a:p>
            <a:pPr>
              <a:defRPr/>
            </a:pP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비밀번호 </a:t>
            </a:r>
            <a:r>
              <a:rPr lang="ko-KR" sz="1500" b="1" dirty="0">
                <a:latin typeface="Malgun Gothic"/>
                <a:ea typeface="Malgun Gothic"/>
                <a:cs typeface="+mn-lt"/>
              </a:rPr>
              <a:t>: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&lt;/</a:t>
            </a:r>
            <a:r>
              <a:rPr lang="en-US" altLang="ko-KR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label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&gt;&lt;</a:t>
            </a:r>
            <a:r>
              <a:rPr lang="en-US" altLang="ko-KR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</a:t>
            </a:r>
            <a:r>
              <a:rPr lang="ko-KR" altLang="en-US" sz="1500" b="1" dirty="0">
                <a:solidFill>
                  <a:schemeClr val="accent6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type="</a:t>
            </a:r>
            <a:r>
              <a:rPr lang="en-US" altLang="ko-KR" sz="15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password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"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id="</a:t>
            </a:r>
            <a:r>
              <a:rPr lang="en-US" altLang="ko-KR" sz="15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pass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"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size="</a:t>
            </a:r>
            <a:r>
              <a:rPr lang="en-US" altLang="ko-KR" sz="15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15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"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value=""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/&gt;</a:t>
            </a:r>
            <a:endParaRPr lang="ko-KR" sz="1500" b="1">
              <a:latin typeface="Malgun Gothic"/>
              <a:ea typeface="Malgun Gothic"/>
              <a:cs typeface="Times New Roman"/>
            </a:endParaRPr>
          </a:p>
          <a:p>
            <a:pPr>
              <a:defRPr/>
            </a:pPr>
            <a:r>
              <a:rPr lang="en-US" altLang="ko-KR" sz="15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altLang="ko-KR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</a:t>
            </a:r>
            <a:r>
              <a:rPr lang="ko-KR" altLang="en-US" sz="1500" b="1" dirty="0">
                <a:solidFill>
                  <a:schemeClr val="accent6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type="submit"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value="</a:t>
            </a:r>
            <a:r>
              <a:rPr lang="ko-KR" altLang="en-US" sz="1500" b="1" dirty="0">
                <a:latin typeface="Malgun Gothic"/>
                <a:ea typeface="Malgun Gothic"/>
                <a:cs typeface="+mn-lt"/>
              </a:rPr>
              <a:t>완료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"&gt;&lt;/</a:t>
            </a:r>
            <a:r>
              <a:rPr lang="en-US" altLang="ko-KR" sz="15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form</a:t>
            </a:r>
            <a:r>
              <a:rPr lang="en-US" altLang="ko-KR" sz="1500" b="1" dirty="0">
                <a:latin typeface="Malgun Gothic"/>
                <a:ea typeface="+mn-lt"/>
                <a:cs typeface="+mn-lt"/>
              </a:rPr>
              <a:t>&gt;</a:t>
            </a:r>
            <a:endParaRPr lang="ko-KR" sz="1500" b="1" dirty="0">
              <a:latin typeface="Malgun Gothic"/>
              <a:ea typeface="Malgun Gothic"/>
            </a:endParaRPr>
          </a:p>
        </p:txBody>
      </p:sp>
      <p:pic>
        <p:nvPicPr>
          <p:cNvPr id="12" name="그림 12">
            <a:extLst>
              <a:ext uri="{FF2B5EF4-FFF2-40B4-BE49-F238E27FC236}">
                <a16:creationId xmlns:a16="http://schemas.microsoft.com/office/drawing/2014/main" id="{7FEE7BD4-BE61-757F-BB61-D8DEB66D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264" y="3727270"/>
            <a:ext cx="4619335" cy="2180142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7082C57C-AB34-DC6B-E997-31E97114D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780542"/>
            <a:ext cx="2743200" cy="129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5123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7742" y="579038"/>
            <a:ext cx="5322523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b="1" dirty="0">
                <a:ea typeface="+mn-lt"/>
                <a:cs typeface="+mn-lt"/>
              </a:rPr>
              <a:t>Placeholder</a:t>
            </a:r>
            <a:r>
              <a:rPr lang="ko-KR" sz="2500" b="1" dirty="0">
                <a:ea typeface="+mn-lt"/>
                <a:cs typeface="+mn-lt"/>
              </a:rPr>
              <a:t> 태그</a:t>
            </a:r>
            <a:endParaRPr lang="ko-KR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599164" y="1268519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/>
              <a:t>출력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AB71-5487-70F3-7126-A8CD21D496A7}"/>
              </a:ext>
            </a:extLst>
          </p:cNvPr>
          <p:cNvSpPr txBox="1"/>
          <p:nvPr/>
        </p:nvSpPr>
        <p:spPr>
          <a:xfrm>
            <a:off x="559514" y="3923883"/>
            <a:ext cx="5910177" cy="16927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&lt;</a:t>
            </a:r>
            <a:r>
              <a:rPr lang="en-US" sz="1300" b="1" dirty="0">
                <a:solidFill>
                  <a:schemeClr val="accent6"/>
                </a:solidFill>
                <a:ea typeface="+mn-lt"/>
                <a:cs typeface="+mn-lt"/>
              </a:rPr>
              <a:t>h3</a:t>
            </a:r>
            <a:r>
              <a:rPr lang="en-US" sz="1300" b="1" dirty="0">
                <a:ea typeface="+mn-lt"/>
                <a:cs typeface="+mn-lt"/>
              </a:rPr>
              <a:t>&gt;</a:t>
            </a:r>
            <a:r>
              <a:rPr lang="en-US" sz="1300" b="1" dirty="0" err="1">
                <a:ea typeface="+mn-lt"/>
                <a:cs typeface="+mn-lt"/>
              </a:rPr>
              <a:t>회원</a:t>
            </a:r>
            <a:r>
              <a:rPr lang="en-US" sz="1300" b="1" dirty="0">
                <a:ea typeface="+mn-lt"/>
                <a:cs typeface="+mn-lt"/>
              </a:rPr>
              <a:t> </a:t>
            </a:r>
            <a:r>
              <a:rPr lang="en-US" sz="1300" b="1" dirty="0" err="1">
                <a:ea typeface="+mn-lt"/>
                <a:cs typeface="+mn-lt"/>
              </a:rPr>
              <a:t>정보를</a:t>
            </a:r>
            <a:r>
              <a:rPr lang="en-US" sz="1300" b="1" dirty="0">
                <a:ea typeface="+mn-lt"/>
                <a:cs typeface="+mn-lt"/>
              </a:rPr>
              <a:t> </a:t>
            </a:r>
            <a:r>
              <a:rPr lang="en-US" sz="1300" b="1" dirty="0" err="1">
                <a:ea typeface="+mn-lt"/>
                <a:cs typeface="+mn-lt"/>
              </a:rPr>
              <a:t>입력해주세요</a:t>
            </a:r>
            <a:r>
              <a:rPr lang="en-US" sz="1300" b="1" dirty="0">
                <a:ea typeface="+mn-lt"/>
                <a:cs typeface="+mn-lt"/>
              </a:rPr>
              <a:t>.&lt;/</a:t>
            </a:r>
            <a:r>
              <a:rPr lang="en-US" sz="1300" b="1" dirty="0">
                <a:solidFill>
                  <a:schemeClr val="accent6"/>
                </a:solidFill>
                <a:ea typeface="+mn-lt"/>
                <a:cs typeface="+mn-lt"/>
              </a:rPr>
              <a:t>h3</a:t>
            </a:r>
            <a:r>
              <a:rPr lang="en-US" sz="1300" b="1" dirty="0">
                <a:ea typeface="+mn-lt"/>
                <a:cs typeface="+mn-lt"/>
              </a:rPr>
              <a:t>&gt;&lt;</a:t>
            </a:r>
            <a:r>
              <a:rPr lang="en-US" sz="1300" b="1" dirty="0" err="1">
                <a:solidFill>
                  <a:schemeClr val="accent6"/>
                </a:solidFill>
                <a:ea typeface="+mn-lt"/>
                <a:cs typeface="+mn-lt"/>
              </a:rPr>
              <a:t>hr</a:t>
            </a:r>
            <a:r>
              <a:rPr lang="en-US" altLang="ko-KR" sz="1300" b="1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/&gt;</a:t>
            </a:r>
            <a:endParaRPr lang="ko-KR" altLang="en-US" sz="13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&lt;</a:t>
            </a:r>
            <a:r>
              <a:rPr lang="en-US" sz="1300" b="1" dirty="0">
                <a:solidFill>
                  <a:schemeClr val="accent6"/>
                </a:solidFill>
                <a:ea typeface="+mn-lt"/>
                <a:cs typeface="+mn-lt"/>
              </a:rPr>
              <a:t>form</a:t>
            </a:r>
            <a:r>
              <a:rPr lang="en-US" altLang="ko-KR" sz="1300" b="1" dirty="0">
                <a:ea typeface="+mn-lt"/>
                <a:cs typeface="+mn-lt"/>
              </a:rPr>
              <a:t>&gt; </a:t>
            </a:r>
            <a:endParaRPr lang="ko-KR" altLang="en-US" sz="13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altLang="ko-KR" sz="1300" b="1" dirty="0" err="1">
                <a:ea typeface="+mn-lt"/>
                <a:cs typeface="+mn-lt"/>
              </a:rPr>
              <a:t>emil</a:t>
            </a:r>
            <a:r>
              <a:rPr lang="en-US" altLang="ko-KR" sz="1300" b="1" dirty="0">
                <a:ea typeface="+mn-lt"/>
                <a:cs typeface="+mn-lt"/>
              </a:rPr>
              <a:t> : &lt;</a:t>
            </a:r>
            <a:r>
              <a:rPr lang="en-US" altLang="ko-KR" sz="1300" b="1" dirty="0">
                <a:solidFill>
                  <a:schemeClr val="accent6"/>
                </a:solidFill>
                <a:ea typeface="+mn-lt"/>
                <a:cs typeface="+mn-lt"/>
              </a:rPr>
              <a:t>input </a:t>
            </a:r>
            <a:r>
              <a:rPr lang="en-US" altLang="ko-KR" sz="1300" b="1" dirty="0">
                <a:ea typeface="+mn-lt"/>
                <a:cs typeface="+mn-lt"/>
              </a:rPr>
              <a:t>type</a:t>
            </a:r>
            <a:r>
              <a:rPr lang="en-US" sz="1300" b="1" dirty="0">
                <a:ea typeface="+mn-lt"/>
                <a:cs typeface="+mn-lt"/>
              </a:rPr>
              <a:t>="</a:t>
            </a:r>
            <a:r>
              <a:rPr lang="en-US" sz="1300" b="1" dirty="0">
                <a:solidFill>
                  <a:schemeClr val="accent5"/>
                </a:solidFill>
                <a:ea typeface="+mn-lt"/>
                <a:cs typeface="+mn-lt"/>
              </a:rPr>
              <a:t>email</a:t>
            </a:r>
            <a:r>
              <a:rPr lang="en-US" sz="1300" b="1" dirty="0">
                <a:ea typeface="+mn-lt"/>
                <a:cs typeface="+mn-lt"/>
              </a:rPr>
              <a:t>"</a:t>
            </a:r>
            <a:r>
              <a:rPr lang="en-US" altLang="ko-KR" sz="1300" b="1" dirty="0"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placeholder="</a:t>
            </a:r>
            <a:r>
              <a:rPr lang="en-US" sz="1300" b="1" dirty="0" err="1">
                <a:solidFill>
                  <a:schemeClr val="accent5"/>
                </a:solidFill>
                <a:ea typeface="+mn-lt"/>
                <a:cs typeface="+mn-lt"/>
              </a:rPr>
              <a:t>id@host</a:t>
            </a:r>
            <a:r>
              <a:rPr lang="en-US" sz="1300" b="1" dirty="0">
                <a:ea typeface="+mn-lt"/>
                <a:cs typeface="+mn-lt"/>
              </a:rPr>
              <a:t>" /&gt;&lt;</a:t>
            </a:r>
            <a:r>
              <a:rPr lang="en-US" sz="1300" b="1" dirty="0" err="1">
                <a:ea typeface="+mn-lt"/>
                <a:cs typeface="+mn-lt"/>
              </a:rPr>
              <a:t>br</a:t>
            </a:r>
            <a:r>
              <a:rPr lang="en-US" sz="1300" b="1" dirty="0">
                <a:ea typeface="+mn-lt"/>
                <a:cs typeface="+mn-lt"/>
              </a:rPr>
              <a:t> /&gt;</a:t>
            </a:r>
            <a:endParaRPr lang="ko-KR" altLang="en-US" sz="13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홈페이지 : &lt;</a:t>
            </a:r>
            <a:r>
              <a:rPr lang="en-US" sz="1300" b="1" dirty="0">
                <a:solidFill>
                  <a:schemeClr val="accent6"/>
                </a:solidFill>
                <a:ea typeface="+mn-lt"/>
                <a:cs typeface="+mn-lt"/>
              </a:rPr>
              <a:t>input </a:t>
            </a:r>
            <a:r>
              <a:rPr lang="en-US" sz="1300" b="1" dirty="0">
                <a:ea typeface="+mn-lt"/>
                <a:cs typeface="+mn-lt"/>
              </a:rPr>
              <a:t>type="</a:t>
            </a:r>
            <a:r>
              <a:rPr lang="en-US" sz="1300" b="1" dirty="0" err="1">
                <a:solidFill>
                  <a:schemeClr val="accent5"/>
                </a:solidFill>
                <a:ea typeface="+mn-lt"/>
                <a:cs typeface="+mn-lt"/>
              </a:rPr>
              <a:t>url</a:t>
            </a:r>
            <a:r>
              <a:rPr lang="en-US" sz="1300" b="1" dirty="0">
                <a:ea typeface="+mn-lt"/>
                <a:cs typeface="+mn-lt"/>
              </a:rPr>
              <a:t>" placeholder="</a:t>
            </a:r>
            <a:r>
              <a:rPr lang="en-US" sz="1300" b="1" dirty="0">
                <a:solidFill>
                  <a:schemeClr val="accent5"/>
                </a:solidFill>
                <a:ea typeface="+mn-lt"/>
                <a:cs typeface="+mn-lt"/>
              </a:rPr>
              <a:t>http://</a:t>
            </a:r>
            <a:r>
              <a:rPr lang="en-US" sz="1300" b="1" dirty="0">
                <a:ea typeface="+mn-lt"/>
                <a:cs typeface="+mn-lt"/>
              </a:rPr>
              <a:t>" /&gt;&lt;</a:t>
            </a:r>
            <a:r>
              <a:rPr lang="en-US" sz="1300" b="1" dirty="0" err="1">
                <a:ea typeface="+mn-lt"/>
                <a:cs typeface="+mn-lt"/>
              </a:rPr>
              <a:t>br</a:t>
            </a:r>
            <a:r>
              <a:rPr lang="en-US" sz="1300" b="1" dirty="0">
                <a:ea typeface="+mn-lt"/>
                <a:cs typeface="+mn-lt"/>
              </a:rPr>
              <a:t> /&gt;</a:t>
            </a:r>
            <a:endParaRPr lang="ko-KR" altLang="en-US" sz="13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 err="1">
                <a:ea typeface="+mn-lt"/>
                <a:cs typeface="+mn-lt"/>
              </a:rPr>
              <a:t>전화번호</a:t>
            </a:r>
            <a:r>
              <a:rPr lang="en-US" sz="1300" b="1" dirty="0">
                <a:ea typeface="+mn-lt"/>
                <a:cs typeface="+mn-lt"/>
              </a:rPr>
              <a:t> </a:t>
            </a:r>
            <a:r>
              <a:rPr lang="en-US" altLang="ko-KR" sz="1300" b="1" dirty="0">
                <a:ea typeface="+mn-lt"/>
                <a:cs typeface="+mn-lt"/>
              </a:rPr>
              <a:t>: </a:t>
            </a:r>
            <a:r>
              <a:rPr lang="en-US" sz="1300" b="1" dirty="0">
                <a:ea typeface="+mn-lt"/>
                <a:cs typeface="+mn-lt"/>
              </a:rPr>
              <a:t>&lt;</a:t>
            </a:r>
            <a:r>
              <a:rPr lang="en-US" sz="1300" b="1" dirty="0">
                <a:solidFill>
                  <a:schemeClr val="accent6"/>
                </a:solidFill>
                <a:ea typeface="+mn-lt"/>
                <a:cs typeface="+mn-lt"/>
              </a:rPr>
              <a:t>input</a:t>
            </a:r>
            <a:r>
              <a:rPr lang="en-US" altLang="ko-KR" sz="1300" b="1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type="</a:t>
            </a:r>
            <a:r>
              <a:rPr lang="en-US" sz="1300" b="1" dirty="0" err="1">
                <a:solidFill>
                  <a:schemeClr val="accent5"/>
                </a:solidFill>
                <a:ea typeface="+mn-lt"/>
                <a:cs typeface="+mn-lt"/>
              </a:rPr>
              <a:t>tel</a:t>
            </a:r>
            <a:r>
              <a:rPr lang="en-US" sz="1300" b="1" dirty="0">
                <a:ea typeface="+mn-lt"/>
                <a:cs typeface="+mn-lt"/>
              </a:rPr>
              <a:t>" placeholder="</a:t>
            </a:r>
            <a:r>
              <a:rPr lang="en-US" sz="1300" b="1" dirty="0">
                <a:solidFill>
                  <a:schemeClr val="accent5"/>
                </a:solidFill>
                <a:ea typeface="+mn-lt"/>
                <a:cs typeface="+mn-lt"/>
              </a:rPr>
              <a:t>010-1234-5678</a:t>
            </a:r>
            <a:r>
              <a:rPr lang="en-US" sz="1300" b="1" dirty="0">
                <a:ea typeface="+mn-lt"/>
                <a:cs typeface="+mn-lt"/>
              </a:rPr>
              <a:t>"</a:t>
            </a:r>
            <a:r>
              <a:rPr lang="en-US" altLang="ko-KR" sz="1300" b="1" dirty="0"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/&gt;&lt;</a:t>
            </a:r>
            <a:r>
              <a:rPr lang="en-US" sz="1300" b="1" dirty="0" err="1">
                <a:ea typeface="+mn-lt"/>
                <a:cs typeface="+mn-lt"/>
              </a:rPr>
              <a:t>br</a:t>
            </a:r>
            <a:r>
              <a:rPr lang="en-US" sz="1300" b="1" dirty="0">
                <a:ea typeface="+mn-lt"/>
                <a:cs typeface="+mn-lt"/>
              </a:rPr>
              <a:t> /&gt;</a:t>
            </a:r>
            <a:endParaRPr lang="ko-KR" altLang="en-US" sz="13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&lt;</a:t>
            </a:r>
            <a:r>
              <a:rPr lang="en-US" sz="1300" b="1" dirty="0">
                <a:solidFill>
                  <a:schemeClr val="accent6"/>
                </a:solidFill>
                <a:ea typeface="+mn-lt"/>
                <a:cs typeface="+mn-lt"/>
              </a:rPr>
              <a:t>input </a:t>
            </a:r>
            <a:r>
              <a:rPr lang="en-US" sz="1300" b="1" dirty="0">
                <a:ea typeface="+mn-lt"/>
                <a:cs typeface="+mn-lt"/>
              </a:rPr>
              <a:t>type="</a:t>
            </a:r>
            <a:r>
              <a:rPr lang="en-US" sz="1300" b="1" dirty="0">
                <a:solidFill>
                  <a:schemeClr val="accent5"/>
                </a:solidFill>
                <a:ea typeface="+mn-lt"/>
                <a:cs typeface="+mn-lt"/>
              </a:rPr>
              <a:t>submit</a:t>
            </a:r>
            <a:r>
              <a:rPr lang="en-US" sz="1300" b="1" dirty="0">
                <a:ea typeface="+mn-lt"/>
                <a:cs typeface="+mn-lt"/>
              </a:rPr>
              <a:t>"</a:t>
            </a:r>
            <a:r>
              <a:rPr lang="en-US" altLang="ko-KR" sz="1300" b="1" dirty="0"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value="</a:t>
            </a:r>
            <a:r>
              <a:rPr lang="en-US" sz="1300" b="1" dirty="0" err="1">
                <a:ea typeface="+mn-lt"/>
                <a:cs typeface="+mn-lt"/>
              </a:rPr>
              <a:t>제</a:t>
            </a:r>
            <a:r>
              <a:rPr lang="en-US" sz="1300" b="1" dirty="0" err="1">
                <a:solidFill>
                  <a:schemeClr val="accent5"/>
                </a:solidFill>
                <a:ea typeface="+mn-lt"/>
                <a:cs typeface="+mn-lt"/>
              </a:rPr>
              <a:t>출</a:t>
            </a:r>
            <a:r>
              <a:rPr lang="en-US" sz="1300" b="1" dirty="0">
                <a:ea typeface="+mn-lt"/>
                <a:cs typeface="+mn-lt"/>
              </a:rPr>
              <a:t>"&gt;&lt;</a:t>
            </a:r>
            <a:r>
              <a:rPr lang="en-US" sz="1300" b="1" dirty="0" err="1">
                <a:ea typeface="+mn-lt"/>
                <a:cs typeface="+mn-lt"/>
              </a:rPr>
              <a:t>br</a:t>
            </a:r>
            <a:r>
              <a:rPr lang="en-US" altLang="ko-KR" sz="1300" b="1" dirty="0"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/&gt;</a:t>
            </a:r>
            <a:endParaRPr lang="ko-KR" altLang="en-US" sz="1300" b="1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&lt;</a:t>
            </a:r>
            <a:r>
              <a:rPr lang="en-US" altLang="ko-KR" sz="1300" b="1" dirty="0" err="1">
                <a:ea typeface="+mn-lt"/>
                <a:cs typeface="+mn-lt"/>
              </a:rPr>
              <a:t>hr</a:t>
            </a:r>
            <a:r>
              <a:rPr lang="en-US" sz="1300" b="1" dirty="0">
                <a:ea typeface="+mn-lt"/>
                <a:cs typeface="+mn-lt"/>
              </a:rPr>
              <a:t>&gt; </a:t>
            </a:r>
            <a:r>
              <a:rPr lang="en-US" sz="1300" b="1" dirty="0" err="1">
                <a:ea typeface="+mn-lt"/>
                <a:cs typeface="+mn-lt"/>
              </a:rPr>
              <a:t>검색어</a:t>
            </a:r>
            <a:r>
              <a:rPr lang="en-US" sz="1300" b="1" dirty="0">
                <a:ea typeface="+mn-lt"/>
                <a:cs typeface="+mn-lt"/>
              </a:rPr>
              <a:t> </a:t>
            </a:r>
            <a:r>
              <a:rPr lang="en-US" altLang="ko-KR" sz="1300" b="1" dirty="0">
                <a:ea typeface="+mn-lt"/>
                <a:cs typeface="+mn-lt"/>
              </a:rPr>
              <a:t>: </a:t>
            </a:r>
            <a:r>
              <a:rPr lang="en-US" sz="1300" b="1" dirty="0">
                <a:ea typeface="+mn-lt"/>
                <a:cs typeface="+mn-lt"/>
              </a:rPr>
              <a:t>&lt;</a:t>
            </a:r>
            <a:r>
              <a:rPr lang="en-US" sz="1300" b="1" dirty="0">
                <a:solidFill>
                  <a:schemeClr val="accent6"/>
                </a:solidFill>
                <a:ea typeface="+mn-lt"/>
                <a:cs typeface="+mn-lt"/>
              </a:rPr>
              <a:t>input</a:t>
            </a:r>
            <a:r>
              <a:rPr lang="en-US" altLang="ko-KR" sz="1300" b="1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type="</a:t>
            </a:r>
            <a:r>
              <a:rPr lang="en-US" sz="1300" b="1" dirty="0">
                <a:solidFill>
                  <a:schemeClr val="accent5"/>
                </a:solidFill>
                <a:ea typeface="+mn-lt"/>
                <a:cs typeface="+mn-lt"/>
              </a:rPr>
              <a:t>search</a:t>
            </a:r>
            <a:r>
              <a:rPr lang="en-US" sz="1300" b="1" dirty="0">
                <a:ea typeface="+mn-lt"/>
                <a:cs typeface="+mn-lt"/>
              </a:rPr>
              <a:t>"</a:t>
            </a:r>
            <a:r>
              <a:rPr lang="en-US" altLang="ko-KR" sz="1300" b="1" dirty="0"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placeholder="</a:t>
            </a:r>
            <a:r>
              <a:rPr lang="en-US" sz="1300" b="1" dirty="0" err="1">
                <a:ea typeface="+mn-lt"/>
                <a:cs typeface="+mn-lt"/>
              </a:rPr>
              <a:t>검</a:t>
            </a:r>
            <a:r>
              <a:rPr lang="en-US" sz="1300" b="1" dirty="0" err="1">
                <a:solidFill>
                  <a:schemeClr val="accent5"/>
                </a:solidFill>
                <a:ea typeface="+mn-lt"/>
                <a:cs typeface="+mn-lt"/>
              </a:rPr>
              <a:t>색</a:t>
            </a:r>
            <a:r>
              <a:rPr lang="en-US" sz="1300" b="1" dirty="0" err="1">
                <a:ea typeface="+mn-lt"/>
                <a:cs typeface="+mn-lt"/>
              </a:rPr>
              <a:t>어</a:t>
            </a:r>
            <a:r>
              <a:rPr lang="en-US" sz="1300" b="1" dirty="0">
                <a:ea typeface="+mn-lt"/>
                <a:cs typeface="+mn-lt"/>
              </a:rPr>
              <a:t>"</a:t>
            </a:r>
            <a:r>
              <a:rPr lang="en-US" altLang="ko-KR" sz="1300" b="1" dirty="0"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/&gt;&lt;</a:t>
            </a:r>
            <a:r>
              <a:rPr lang="en-US" sz="1300" b="1" dirty="0" err="1">
                <a:ea typeface="+mn-lt"/>
                <a:cs typeface="+mn-lt"/>
              </a:rPr>
              <a:t>br</a:t>
            </a:r>
            <a:r>
              <a:rPr lang="en-US" sz="1300" b="1" dirty="0">
                <a:ea typeface="+mn-lt"/>
                <a:cs typeface="+mn-lt"/>
              </a:rPr>
              <a:t> /&gt;</a:t>
            </a:r>
            <a:endParaRPr lang="ko-KR" altLang="en-US" sz="1300" b="1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&lt;</a:t>
            </a:r>
            <a:r>
              <a:rPr lang="en-US" sz="1300" b="1" dirty="0">
                <a:solidFill>
                  <a:schemeClr val="accent6"/>
                </a:solidFill>
                <a:ea typeface="+mn-lt"/>
                <a:cs typeface="+mn-lt"/>
              </a:rPr>
              <a:t>input</a:t>
            </a:r>
            <a:r>
              <a:rPr lang="en-US" altLang="ko-KR" sz="1300" b="1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type="</a:t>
            </a:r>
            <a:r>
              <a:rPr lang="en-US" sz="1300" b="1" dirty="0">
                <a:solidFill>
                  <a:schemeClr val="accent5"/>
                </a:solidFill>
                <a:ea typeface="+mn-lt"/>
                <a:cs typeface="+mn-lt"/>
              </a:rPr>
              <a:t>button</a:t>
            </a:r>
            <a:r>
              <a:rPr lang="en-US" sz="1300" b="1" dirty="0">
                <a:ea typeface="+mn-lt"/>
                <a:cs typeface="+mn-lt"/>
              </a:rPr>
              <a:t>"</a:t>
            </a:r>
            <a:r>
              <a:rPr lang="en-US" altLang="ko-KR" sz="1300" b="1" dirty="0"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value="</a:t>
            </a:r>
            <a:r>
              <a:rPr lang="ko-KR" altLang="en-US" sz="1300" b="1" dirty="0">
                <a:ea typeface="+mn-lt"/>
                <a:cs typeface="+mn-lt"/>
              </a:rPr>
              <a:t>찾</a:t>
            </a:r>
            <a:r>
              <a:rPr lang="ko-KR" altLang="en-US" sz="1300" b="1" dirty="0">
                <a:solidFill>
                  <a:schemeClr val="accent5"/>
                </a:solidFill>
                <a:ea typeface="+mn-lt"/>
                <a:cs typeface="+mn-lt"/>
              </a:rPr>
              <a:t>기</a:t>
            </a:r>
            <a:r>
              <a:rPr lang="en-US" altLang="ko-KR" sz="1300" b="1" dirty="0">
                <a:ea typeface="+mn-lt"/>
                <a:cs typeface="+mn-lt"/>
              </a:rPr>
              <a:t>"&gt;&lt;</a:t>
            </a:r>
            <a:r>
              <a:rPr lang="en-US" altLang="ko-KR" sz="1300" b="1" dirty="0" err="1">
                <a:ea typeface="+mn-lt"/>
                <a:cs typeface="+mn-lt"/>
              </a:rPr>
              <a:t>br</a:t>
            </a:r>
            <a:r>
              <a:rPr lang="en-US" altLang="ko-KR" sz="1300" b="1" dirty="0">
                <a:ea typeface="+mn-lt"/>
                <a:cs typeface="+mn-lt"/>
              </a:rPr>
              <a:t> </a:t>
            </a:r>
            <a:r>
              <a:rPr lang="en-US" sz="1300" b="1" dirty="0">
                <a:ea typeface="+mn-lt"/>
                <a:cs typeface="+mn-lt"/>
              </a:rPr>
              <a:t>/&gt; &lt;/form&gt;</a:t>
            </a:r>
            <a:endParaRPr lang="ko-KR" sz="1300" b="1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B8C88-B0CC-0883-5294-6D6AA5E03332}"/>
              </a:ext>
            </a:extLst>
          </p:cNvPr>
          <p:cNvSpPr txBox="1"/>
          <p:nvPr/>
        </p:nvSpPr>
        <p:spPr>
          <a:xfrm>
            <a:off x="767333" y="1291520"/>
            <a:ext cx="5275178" cy="7848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500" dirty="0">
                <a:ea typeface="+mn-lt"/>
                <a:cs typeface="+mn-lt"/>
              </a:rPr>
              <a:t>입력창에 간략한 설명을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ko-KR" altLang="en-US" sz="1500" dirty="0">
                <a:ea typeface="+mn-lt"/>
                <a:cs typeface="+mn-lt"/>
              </a:rPr>
              <a:t>다는 목적</a:t>
            </a:r>
            <a:endParaRPr lang="ko-KR" dirty="0"/>
          </a:p>
          <a:p>
            <a:pPr>
              <a:defRPr/>
            </a:pPr>
            <a:r>
              <a:rPr lang="ko-KR" sz="1500" dirty="0">
                <a:ea typeface="+mn-lt"/>
                <a:cs typeface="+mn-lt"/>
              </a:rPr>
              <a:t>코드를 실행하면 초기에 글자가 쓰이게 되는데</a:t>
            </a:r>
            <a:endParaRPr lang="ko-KR" dirty="0">
              <a:ea typeface="+mn-lt"/>
              <a:cs typeface="Times New Roman"/>
            </a:endParaRPr>
          </a:p>
          <a:p>
            <a:pPr>
              <a:defRPr/>
            </a:pPr>
            <a:r>
              <a:rPr lang="ko-KR" sz="1500" dirty="0">
                <a:ea typeface="+mn-lt"/>
                <a:cs typeface="+mn-lt"/>
              </a:rPr>
              <a:t>텍스트 박스를 클릭하면 사라진다</a:t>
            </a:r>
            <a:endParaRPr lang="ko-KR" altLang="en-US" sz="1500" dirty="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BA43E-CF9F-BD7B-D6BF-BD188EE164BE}"/>
              </a:ext>
            </a:extLst>
          </p:cNvPr>
          <p:cNvSpPr txBox="1"/>
          <p:nvPr/>
        </p:nvSpPr>
        <p:spPr>
          <a:xfrm>
            <a:off x="767333" y="2226702"/>
            <a:ext cx="5275178" cy="10618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dirty="0" err="1"/>
              <a:t>type</a:t>
            </a:r>
            <a:r>
              <a:rPr lang="ko-KR" dirty="0"/>
              <a:t> 종류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sz="1500" b="1" dirty="0" err="1">
                <a:ea typeface="+mn-lt"/>
                <a:cs typeface="+mn-lt"/>
              </a:rPr>
              <a:t>email</a:t>
            </a:r>
            <a:r>
              <a:rPr lang="ko-KR" sz="1500" dirty="0">
                <a:ea typeface="+mn-lt"/>
                <a:cs typeface="+mn-lt"/>
              </a:rPr>
              <a:t> : 이메일 타입 입력 @을 쓰지 않으면 오류 출력</a:t>
            </a:r>
            <a:endParaRPr lang="ko-KR" dirty="0"/>
          </a:p>
          <a:p>
            <a:pPr marL="285750" indent="-285750">
              <a:buFont typeface="Arial"/>
              <a:buChar char="•"/>
              <a:defRPr/>
            </a:pPr>
            <a:r>
              <a:rPr lang="ko-KR" sz="1500" b="1" dirty="0" err="1">
                <a:ea typeface="+mn-lt"/>
                <a:cs typeface="+mn-lt"/>
              </a:rPr>
              <a:t>url</a:t>
            </a:r>
            <a:r>
              <a:rPr lang="ko-KR" sz="1500" dirty="0">
                <a:ea typeface="+mn-lt"/>
                <a:cs typeface="+mn-lt"/>
              </a:rPr>
              <a:t> :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 err="1">
                <a:ea typeface="+mn-lt"/>
                <a:cs typeface="+mn-lt"/>
              </a:rPr>
              <a:t>url주소를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altLang="en-US" sz="1500" dirty="0" err="1">
                <a:ea typeface="+mn-lt"/>
                <a:cs typeface="+mn-lt"/>
              </a:rPr>
              <a:t>입력받는</a:t>
            </a:r>
            <a:r>
              <a:rPr lang="ko-KR" altLang="en-US" sz="1500" dirty="0">
                <a:ea typeface="+mn-lt"/>
                <a:cs typeface="+mn-lt"/>
              </a:rPr>
              <a:t> 창</a:t>
            </a:r>
            <a:r>
              <a:rPr lang="en-US" altLang="ko-KR" sz="1500" dirty="0">
                <a:ea typeface="+mn-lt"/>
                <a:cs typeface="+mn-lt"/>
              </a:rPr>
              <a:t>,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en-US" altLang="ko-KR" sz="1500" dirty="0">
                <a:ea typeface="+mn-lt"/>
                <a:cs typeface="+mn-lt"/>
              </a:rPr>
              <a:t>http://</a:t>
            </a:r>
            <a:r>
              <a:rPr lang="ko-KR" altLang="en-US" sz="1500" dirty="0">
                <a:ea typeface="+mn-lt"/>
                <a:cs typeface="+mn-lt"/>
              </a:rPr>
              <a:t>이 없으면 오류 발생</a:t>
            </a:r>
            <a:endParaRPr lang="ko-KR" dirty="0"/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500" b="1" dirty="0" err="1">
                <a:ea typeface="+mn-lt"/>
                <a:cs typeface="+mn-lt"/>
              </a:rPr>
              <a:t>tel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en-US" altLang="ko-KR" sz="1500" dirty="0">
                <a:ea typeface="+mn-lt"/>
                <a:cs typeface="+mn-lt"/>
              </a:rPr>
              <a:t>:</a:t>
            </a:r>
            <a:r>
              <a:rPr lang="ko-KR" altLang="en-US" sz="1500" dirty="0">
                <a:ea typeface="+mn-lt"/>
                <a:cs typeface="+mn-lt"/>
              </a:rPr>
              <a:t> 전화번호 양식</a:t>
            </a:r>
            <a:endParaRPr lang="ko-KR" dirty="0"/>
          </a:p>
        </p:txBody>
      </p:sp>
      <p:pic>
        <p:nvPicPr>
          <p:cNvPr id="10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006A48D-4A6F-CB6B-3544-F51F8347B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355" y="2271695"/>
            <a:ext cx="4567381" cy="305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26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7742" y="579038"/>
            <a:ext cx="5322523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2500" dirty="0">
                <a:ea typeface="+mn-lt"/>
                <a:cs typeface="+mn-lt"/>
              </a:rPr>
              <a:t>시간 정보를 입력하는 폼 활용</a:t>
            </a:r>
            <a:endParaRPr 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7013009" y="1268519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/>
              <a:t>출력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AB71-5487-70F3-7126-A8CD21D496A7}"/>
              </a:ext>
            </a:extLst>
          </p:cNvPr>
          <p:cNvSpPr txBox="1"/>
          <p:nvPr/>
        </p:nvSpPr>
        <p:spPr>
          <a:xfrm>
            <a:off x="738866" y="2869862"/>
            <a:ext cx="5982435" cy="20928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300" dirty="0">
                <a:ea typeface="+mn-lt"/>
                <a:cs typeface="+mn-lt"/>
              </a:rPr>
              <a:t>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h3</a:t>
            </a:r>
            <a:r>
              <a:rPr lang="en-US" sz="1300" dirty="0">
                <a:ea typeface="+mn-lt"/>
                <a:cs typeface="+mn-lt"/>
              </a:rPr>
              <a:t>&gt;</a:t>
            </a:r>
            <a:r>
              <a:rPr lang="ko-KR" altLang="en-US" sz="1300" dirty="0">
                <a:ea typeface="+mn-lt"/>
                <a:cs typeface="+mn-lt"/>
              </a:rPr>
              <a:t>시간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정보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입력</a:t>
            </a:r>
            <a:r>
              <a:rPr lang="en-US" sz="1300" dirty="0">
                <a:ea typeface="+mn-lt"/>
                <a:cs typeface="+mn-lt"/>
              </a:rPr>
              <a:t> THML5 </a:t>
            </a:r>
            <a:r>
              <a:rPr lang="ko-KR" altLang="en-US" sz="1300" dirty="0">
                <a:ea typeface="+mn-lt"/>
                <a:cs typeface="+mn-lt"/>
              </a:rPr>
              <a:t>폼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요소들</a:t>
            </a:r>
            <a:r>
              <a:rPr lang="en-US" sz="1300" dirty="0">
                <a:ea typeface="+mn-lt"/>
                <a:cs typeface="+mn-lt"/>
              </a:rPr>
              <a:t>&lt;/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h3</a:t>
            </a:r>
            <a:r>
              <a:rPr lang="en-US" sz="1300" dirty="0">
                <a:ea typeface="+mn-lt"/>
                <a:cs typeface="+mn-lt"/>
              </a:rPr>
              <a:t>&gt;</a:t>
            </a:r>
            <a:endParaRPr lang="ko-KR" dirty="0">
              <a:ea typeface="+mn-lt"/>
              <a:cs typeface="+mn-lt"/>
            </a:endParaRPr>
          </a:p>
          <a:p>
            <a:pPr>
              <a:defRPr/>
            </a:pPr>
            <a:r>
              <a:rPr lang="ko-KR" altLang="en-US" sz="1300" dirty="0">
                <a:ea typeface="+mn-lt"/>
                <a:cs typeface="+mn-lt"/>
              </a:rPr>
              <a:t>초기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세팅</a:t>
            </a:r>
            <a:r>
              <a:rPr lang="en-US" sz="1300" dirty="0">
                <a:ea typeface="+mn-lt"/>
                <a:cs typeface="+mn-lt"/>
              </a:rPr>
              <a:t> : 2016</a:t>
            </a:r>
            <a:r>
              <a:rPr lang="ko-KR" altLang="en-US" sz="1300" dirty="0">
                <a:ea typeface="+mn-lt"/>
                <a:cs typeface="+mn-lt"/>
              </a:rPr>
              <a:t>년</a:t>
            </a:r>
            <a:r>
              <a:rPr lang="en-US" sz="1300" dirty="0">
                <a:ea typeface="+mn-lt"/>
                <a:cs typeface="+mn-lt"/>
              </a:rPr>
              <a:t> 9</a:t>
            </a:r>
            <a:r>
              <a:rPr lang="ko-KR" altLang="en-US" sz="1300" dirty="0">
                <a:ea typeface="+mn-lt"/>
                <a:cs typeface="+mn-lt"/>
              </a:rPr>
              <a:t>월</a:t>
            </a:r>
            <a:r>
              <a:rPr lang="en-US" sz="1300" dirty="0">
                <a:ea typeface="+mn-lt"/>
                <a:cs typeface="+mn-lt"/>
              </a:rPr>
              <a:t> 1</a:t>
            </a:r>
            <a:r>
              <a:rPr lang="ko-KR" altLang="en-US" sz="1300" dirty="0">
                <a:ea typeface="+mn-lt"/>
                <a:cs typeface="+mn-lt"/>
              </a:rPr>
              <a:t>일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밤</a:t>
            </a:r>
            <a:r>
              <a:rPr lang="en-US" sz="1300" dirty="0">
                <a:ea typeface="+mn-lt"/>
                <a:cs typeface="+mn-lt"/>
              </a:rPr>
              <a:t> 9</a:t>
            </a:r>
            <a:r>
              <a:rPr lang="ko-KR" altLang="en-US" sz="1300" dirty="0">
                <a:ea typeface="+mn-lt"/>
                <a:cs typeface="+mn-lt"/>
              </a:rPr>
              <a:t>시</a:t>
            </a:r>
            <a:r>
              <a:rPr lang="en-US" sz="1300" dirty="0">
                <a:ea typeface="+mn-lt"/>
                <a:cs typeface="+mn-lt"/>
              </a:rPr>
              <a:t> 30</a:t>
            </a:r>
            <a:r>
              <a:rPr lang="ko-KR" altLang="en-US" sz="1300" dirty="0">
                <a:ea typeface="+mn-lt"/>
                <a:cs typeface="+mn-lt"/>
              </a:rPr>
              <a:t>분</a:t>
            </a:r>
            <a:r>
              <a:rPr lang="en-US" sz="1300" dirty="0">
                <a:ea typeface="+mn-lt"/>
                <a:cs typeface="+mn-lt"/>
              </a:rPr>
              <a:t>(10</a:t>
            </a:r>
            <a:r>
              <a:rPr lang="ko-KR" altLang="en-US" sz="1300" dirty="0">
                <a:ea typeface="+mn-lt"/>
                <a:cs typeface="+mn-lt"/>
              </a:rPr>
              <a:t>초</a:t>
            </a:r>
            <a:r>
              <a:rPr lang="en-US" sz="1300" dirty="0">
                <a:ea typeface="+mn-lt"/>
                <a:cs typeface="+mn-lt"/>
              </a:rPr>
              <a:t> 32)&lt;br /&gt; </a:t>
            </a:r>
            <a:r>
              <a:rPr lang="ko-KR" altLang="en-US" sz="1300" dirty="0">
                <a:ea typeface="+mn-lt"/>
                <a:cs typeface="+mn-lt"/>
              </a:rPr>
              <a:t>시간을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변경해보세요</a:t>
            </a:r>
            <a:r>
              <a:rPr lang="en-US" sz="1300" dirty="0">
                <a:ea typeface="+mn-lt"/>
                <a:cs typeface="+mn-lt"/>
              </a:rPr>
              <a:t> &lt;</a:t>
            </a:r>
            <a:r>
              <a:rPr lang="en-US" sz="1300" dirty="0" err="1">
                <a:solidFill>
                  <a:schemeClr val="accent6"/>
                </a:solidFill>
                <a:ea typeface="+mn-lt"/>
                <a:cs typeface="+mn-lt"/>
              </a:rPr>
              <a:t>hr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en-US" sz="1300" dirty="0">
                <a:ea typeface="+mn-lt"/>
                <a:cs typeface="+mn-lt"/>
              </a:rPr>
              <a:t>/&gt;&lt;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form</a:t>
            </a:r>
            <a:r>
              <a:rPr lang="en-US" sz="1300" dirty="0">
                <a:ea typeface="+mn-lt"/>
                <a:cs typeface="+mn-lt"/>
              </a:rPr>
              <a:t>&gt; </a:t>
            </a:r>
            <a:endParaRPr lang="ko-KR" altLang="en-US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dirty="0">
                <a:ea typeface="+mn-lt"/>
                <a:cs typeface="+mn-lt"/>
              </a:rPr>
              <a:t>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pre</a:t>
            </a:r>
            <a:r>
              <a:rPr lang="en-US" sz="1300" dirty="0">
                <a:ea typeface="+mn-lt"/>
                <a:cs typeface="+mn-lt"/>
              </a:rPr>
              <a:t>&gt; </a:t>
            </a:r>
            <a:endParaRPr lang="ko-KR" altLang="en-US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month </a:t>
            </a:r>
            <a:r>
              <a:rPr lang="en-US" sz="1300" dirty="0">
                <a:ea typeface="+mn-lt"/>
                <a:cs typeface="+mn-lt"/>
              </a:rPr>
              <a:t>: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input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type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month</a:t>
            </a:r>
            <a:r>
              <a:rPr lang="en-US" sz="1300" dirty="0">
                <a:ea typeface="+mn-lt"/>
                <a:cs typeface="+mn-lt"/>
              </a:rPr>
              <a:t>"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value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2016-09</a:t>
            </a:r>
            <a:r>
              <a:rPr lang="en-US" sz="1300" dirty="0">
                <a:ea typeface="+mn-lt"/>
                <a:cs typeface="+mn-lt"/>
              </a:rPr>
              <a:t>" /&gt;&lt;</a:t>
            </a:r>
            <a:r>
              <a:rPr lang="en-US" sz="1300" dirty="0" err="1">
                <a:ea typeface="+mn-lt"/>
                <a:cs typeface="+mn-lt"/>
              </a:rPr>
              <a:t>br</a:t>
            </a:r>
            <a:r>
              <a:rPr lang="en-US" sz="1300" dirty="0">
                <a:ea typeface="+mn-lt"/>
                <a:cs typeface="+mn-lt"/>
              </a:rPr>
              <a:t> /&gt;</a:t>
            </a:r>
            <a:endParaRPr lang="ko-KR" altLang="en-US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week </a:t>
            </a:r>
            <a:r>
              <a:rPr lang="en-US" sz="1300" dirty="0">
                <a:ea typeface="+mn-lt"/>
                <a:cs typeface="+mn-lt"/>
              </a:rPr>
              <a:t>: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input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type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week</a:t>
            </a:r>
            <a:r>
              <a:rPr lang="en-US" sz="1300" dirty="0">
                <a:ea typeface="+mn-lt"/>
                <a:cs typeface="+mn-lt"/>
              </a:rPr>
              <a:t>"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value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2016-W36</a:t>
            </a:r>
            <a:r>
              <a:rPr lang="en-US" sz="1300" dirty="0">
                <a:ea typeface="+mn-lt"/>
                <a:cs typeface="+mn-lt"/>
              </a:rPr>
              <a:t>" /&gt;&lt;</a:t>
            </a:r>
            <a:r>
              <a:rPr lang="en-US" sz="1300" dirty="0" err="1">
                <a:ea typeface="+mn-lt"/>
                <a:cs typeface="+mn-lt"/>
              </a:rPr>
              <a:t>br</a:t>
            </a:r>
            <a:r>
              <a:rPr lang="en-US" sz="1300" dirty="0">
                <a:ea typeface="+mn-lt"/>
                <a:cs typeface="+mn-lt"/>
              </a:rPr>
              <a:t> /&gt;</a:t>
            </a:r>
            <a:endParaRPr lang="ko-KR" altLang="en-US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date </a:t>
            </a:r>
            <a:r>
              <a:rPr lang="en-US" sz="1300" dirty="0">
                <a:ea typeface="+mn-lt"/>
                <a:cs typeface="+mn-lt"/>
              </a:rPr>
              <a:t>: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input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type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date</a:t>
            </a:r>
            <a:r>
              <a:rPr lang="en-US" sz="1300" dirty="0">
                <a:ea typeface="+mn-lt"/>
                <a:cs typeface="+mn-lt"/>
              </a:rPr>
              <a:t>"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value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2016-09-01</a:t>
            </a:r>
            <a:r>
              <a:rPr lang="en-US" sz="1300" dirty="0">
                <a:ea typeface="+mn-lt"/>
                <a:cs typeface="+mn-lt"/>
              </a:rPr>
              <a:t>" /&gt;&lt;</a:t>
            </a:r>
            <a:r>
              <a:rPr lang="en-US" sz="1300" dirty="0" err="1">
                <a:ea typeface="+mn-lt"/>
                <a:cs typeface="+mn-lt"/>
              </a:rPr>
              <a:t>br</a:t>
            </a:r>
            <a:r>
              <a:rPr lang="en-US" sz="1300" dirty="0">
                <a:ea typeface="+mn-lt"/>
                <a:cs typeface="+mn-lt"/>
              </a:rPr>
              <a:t> /&gt;</a:t>
            </a:r>
            <a:endParaRPr lang="ko-KR" altLang="en-US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time </a:t>
            </a:r>
            <a:r>
              <a:rPr lang="en-US" sz="1300" dirty="0">
                <a:ea typeface="+mn-lt"/>
                <a:cs typeface="+mn-lt"/>
              </a:rPr>
              <a:t>: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input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type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time</a:t>
            </a:r>
            <a:r>
              <a:rPr lang="en-US" sz="1300" dirty="0">
                <a:ea typeface="+mn-lt"/>
                <a:cs typeface="+mn-lt"/>
              </a:rPr>
              <a:t>"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value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21:30</a:t>
            </a:r>
            <a:r>
              <a:rPr lang="en-US" sz="1300" dirty="0">
                <a:ea typeface="+mn-lt"/>
                <a:cs typeface="+mn-lt"/>
              </a:rPr>
              <a:t>" /&gt;&lt;</a:t>
            </a:r>
            <a:r>
              <a:rPr lang="en-US" sz="1300" dirty="0" err="1">
                <a:ea typeface="+mn-lt"/>
                <a:cs typeface="+mn-lt"/>
              </a:rPr>
              <a:t>br</a:t>
            </a:r>
            <a:r>
              <a:rPr lang="en-US" sz="1300" dirty="0">
                <a:ea typeface="+mn-lt"/>
                <a:cs typeface="+mn-lt"/>
              </a:rPr>
              <a:t> /&gt;</a:t>
            </a:r>
            <a:endParaRPr lang="ko-KR" altLang="en-US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local </a:t>
            </a:r>
            <a:r>
              <a:rPr lang="en-US" sz="1300" dirty="0">
                <a:ea typeface="+mn-lt"/>
                <a:cs typeface="+mn-lt"/>
              </a:rPr>
              <a:t>: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input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type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datetime-local</a:t>
            </a:r>
            <a:r>
              <a:rPr lang="en-US" sz="1300" dirty="0">
                <a:ea typeface="+mn-lt"/>
                <a:cs typeface="+mn-lt"/>
              </a:rPr>
              <a:t>"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value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altLang="ko-KR" sz="1300" dirty="0">
                <a:ea typeface="+mn-lt"/>
                <a:cs typeface="+mn-lt"/>
              </a:rPr>
              <a:t>2</a:t>
            </a:r>
            <a:r>
              <a:rPr lang="en-US" altLang="ko-KR" sz="1300" dirty="0">
                <a:solidFill>
                  <a:schemeClr val="accent5"/>
                </a:solidFill>
                <a:ea typeface="+mn-lt"/>
                <a:cs typeface="+mn-lt"/>
              </a:rPr>
              <a:t>016-09-01T21:30:10.32</a:t>
            </a:r>
            <a:r>
              <a:rPr lang="en-US" altLang="ko-KR" sz="1300" dirty="0">
                <a:ea typeface="+mn-lt"/>
                <a:cs typeface="+mn-lt"/>
              </a:rPr>
              <a:t>" /&gt;</a:t>
            </a:r>
            <a:endParaRPr lang="ko-KR" altLang="en-US" dirty="0">
              <a:ea typeface="+mn-lt"/>
              <a:cs typeface="+mn-lt"/>
            </a:endParaRPr>
          </a:p>
          <a:p>
            <a:pPr>
              <a:defRPr/>
            </a:pPr>
            <a:r>
              <a:rPr lang="en-US" altLang="ko-KR" sz="1300" dirty="0">
                <a:ea typeface="+mn-lt"/>
                <a:cs typeface="+mn-lt"/>
              </a:rPr>
              <a:t>&lt;</a:t>
            </a:r>
            <a:r>
              <a:rPr lang="en-US" sz="1300" dirty="0" err="1">
                <a:ea typeface="+mn-lt"/>
                <a:cs typeface="+mn-lt"/>
              </a:rPr>
              <a:t>br</a:t>
            </a:r>
            <a:r>
              <a:rPr lang="en-US" sz="1300" dirty="0">
                <a:ea typeface="+mn-lt"/>
                <a:cs typeface="+mn-lt"/>
              </a:rPr>
              <a:t> /&gt; &lt;/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pre</a:t>
            </a:r>
            <a:r>
              <a:rPr lang="en-US" sz="1300" dirty="0">
                <a:ea typeface="+mn-lt"/>
                <a:cs typeface="+mn-lt"/>
              </a:rPr>
              <a:t>&gt; &lt;/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form</a:t>
            </a:r>
            <a:r>
              <a:rPr lang="en-US" sz="1300" dirty="0">
                <a:ea typeface="+mn-lt"/>
                <a:cs typeface="+mn-lt"/>
              </a:rPr>
              <a:t>&gt;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B8C88-B0CC-0883-5294-6D6AA5E03332}"/>
              </a:ext>
            </a:extLst>
          </p:cNvPr>
          <p:cNvSpPr txBox="1"/>
          <p:nvPr/>
        </p:nvSpPr>
        <p:spPr>
          <a:xfrm>
            <a:off x="767333" y="1291520"/>
            <a:ext cx="5275178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1500" dirty="0" err="1">
                <a:ea typeface="+mn-lt"/>
                <a:cs typeface="+mn-lt"/>
              </a:rPr>
              <a:t>month</a:t>
            </a:r>
            <a:r>
              <a:rPr lang="ko-KR" sz="1500" dirty="0">
                <a:ea typeface="+mn-lt"/>
                <a:cs typeface="+mn-lt"/>
              </a:rPr>
              <a:t> : 월 표시</a:t>
            </a:r>
            <a:endParaRPr lang="ko-KR">
              <a:ea typeface="+mn-lt"/>
              <a:cs typeface="+mn-lt"/>
            </a:endParaRPr>
          </a:p>
          <a:p>
            <a:pPr>
              <a:defRPr/>
            </a:pPr>
            <a:r>
              <a:rPr lang="ko-KR" sz="1500" dirty="0" err="1">
                <a:ea typeface="+mn-lt"/>
                <a:cs typeface="+mn-lt"/>
              </a:rPr>
              <a:t>week</a:t>
            </a:r>
            <a:r>
              <a:rPr lang="ko-KR" sz="1500" dirty="0">
                <a:ea typeface="+mn-lt"/>
                <a:cs typeface="+mn-lt"/>
              </a:rPr>
              <a:t> : 주 표시(1년 중 몇 번째 주인지 표시)</a:t>
            </a:r>
            <a:endParaRPr lang="ko-KR" dirty="0">
              <a:ea typeface="+mn-lt"/>
              <a:cs typeface="+mn-lt"/>
            </a:endParaRPr>
          </a:p>
          <a:p>
            <a:pPr>
              <a:defRPr/>
            </a:pPr>
            <a:r>
              <a:rPr lang="en-US" altLang="ko-KR" sz="1500" dirty="0">
                <a:ea typeface="+mn-lt"/>
                <a:cs typeface="+mn-lt"/>
              </a:rPr>
              <a:t>date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en-US" altLang="ko-KR" sz="1500" dirty="0">
                <a:ea typeface="+mn-lt"/>
                <a:cs typeface="+mn-lt"/>
              </a:rPr>
              <a:t>:</a:t>
            </a:r>
            <a:r>
              <a:rPr lang="ko-KR" sz="1500" dirty="0">
                <a:ea typeface="+mn-lt"/>
                <a:cs typeface="+mn-lt"/>
              </a:rPr>
              <a:t> 날짜 표시</a:t>
            </a:r>
            <a:r>
              <a:rPr lang="en-US" altLang="ko-KR" sz="1500" dirty="0">
                <a:ea typeface="+mn-lt"/>
                <a:cs typeface="+mn-lt"/>
              </a:rPr>
              <a:t>(</a:t>
            </a:r>
            <a:r>
              <a:rPr lang="ko-KR" sz="1500" dirty="0">
                <a:ea typeface="+mn-lt"/>
                <a:cs typeface="+mn-lt"/>
              </a:rPr>
              <a:t>가장 흔하게 사용하는 표시</a:t>
            </a:r>
            <a:r>
              <a:rPr lang="en-US" altLang="ko-KR" sz="1500" dirty="0">
                <a:ea typeface="+mn-lt"/>
                <a:cs typeface="+mn-lt"/>
              </a:rPr>
              <a:t>)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en-US" altLang="ko-KR" sz="1500" dirty="0">
                <a:ea typeface="+mn-lt"/>
                <a:cs typeface="+mn-lt"/>
              </a:rPr>
              <a:t>time</a:t>
            </a:r>
            <a:r>
              <a:rPr lang="ko-KR" sz="1500" dirty="0">
                <a:ea typeface="+mn-lt"/>
                <a:cs typeface="+mn-lt"/>
              </a:rPr>
              <a:t> </a:t>
            </a:r>
            <a:endParaRPr lang="ko-KR" altLang="en-US" dirty="0">
              <a:ea typeface="+mn-lt"/>
              <a:cs typeface="+mn-lt"/>
            </a:endParaRPr>
          </a:p>
          <a:p>
            <a:pPr>
              <a:defRPr/>
            </a:pPr>
            <a:r>
              <a:rPr lang="ko-KR" sz="1500" dirty="0">
                <a:ea typeface="+mn-lt"/>
                <a:cs typeface="+mn-lt"/>
              </a:rPr>
              <a:t>시간 태그 </a:t>
            </a:r>
            <a:r>
              <a:rPr lang="en-US" altLang="ko-KR" sz="1500" dirty="0">
                <a:ea typeface="+mn-lt"/>
                <a:cs typeface="+mn-lt"/>
              </a:rPr>
              <a:t>datetime-local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en-US" altLang="ko-KR" sz="1500" dirty="0">
                <a:ea typeface="+mn-lt"/>
                <a:cs typeface="+mn-lt"/>
              </a:rPr>
              <a:t>:</a:t>
            </a:r>
            <a:r>
              <a:rPr lang="ko-KR" sz="1500" dirty="0">
                <a:ea typeface="+mn-lt"/>
                <a:cs typeface="+mn-lt"/>
              </a:rPr>
              <a:t> 사용자 지역의 시차를 따짐</a:t>
            </a:r>
            <a:endParaRPr lang="ko-KR">
              <a:ea typeface="+mn-lt"/>
              <a:cs typeface="+mn-lt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4BDE0B4-A672-0524-263E-D53DC64C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377" y="1928429"/>
            <a:ext cx="3891972" cy="29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3788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7742" y="579038"/>
            <a:ext cx="5680432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2500" dirty="0">
                <a:ea typeface="+mn-lt"/>
                <a:cs typeface="+mn-lt"/>
              </a:rPr>
              <a:t>시간 정보 입력 응용(</a:t>
            </a:r>
            <a:r>
              <a:rPr lang="ko-KR" sz="2500" dirty="0" err="1">
                <a:ea typeface="+mn-lt"/>
                <a:cs typeface="+mn-lt"/>
              </a:rPr>
              <a:t>table</a:t>
            </a:r>
            <a:r>
              <a:rPr lang="ko-KR" sz="2500" dirty="0">
                <a:ea typeface="+mn-lt"/>
                <a:cs typeface="+mn-lt"/>
              </a:rPr>
              <a:t> 태그 사용)</a:t>
            </a:r>
            <a:endParaRPr 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7032716" y="1261950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/>
              <a:t>출력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AB71-5487-70F3-7126-A8CD21D496A7}"/>
              </a:ext>
            </a:extLst>
          </p:cNvPr>
          <p:cNvSpPr txBox="1"/>
          <p:nvPr/>
        </p:nvSpPr>
        <p:spPr>
          <a:xfrm>
            <a:off x="748997" y="2453285"/>
            <a:ext cx="5910177" cy="16927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300" dirty="0">
                <a:ea typeface="+mn-lt"/>
                <a:cs typeface="+mn-lt"/>
              </a:rPr>
              <a:t>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h3</a:t>
            </a:r>
            <a:r>
              <a:rPr lang="en-US" sz="1300" dirty="0">
                <a:ea typeface="+mn-lt"/>
                <a:cs typeface="+mn-lt"/>
              </a:rPr>
              <a:t>&gt;</a:t>
            </a:r>
            <a:r>
              <a:rPr lang="ko-KR" altLang="en-US" sz="1300" dirty="0" err="1">
                <a:ea typeface="+mn-lt"/>
                <a:cs typeface="+mn-lt"/>
              </a:rPr>
              <a:t>생일축하합니다</a:t>
            </a:r>
            <a:r>
              <a:rPr lang="en-US" sz="1300" dirty="0">
                <a:ea typeface="+mn-lt"/>
                <a:cs typeface="+mn-lt"/>
              </a:rPr>
              <a:t>&lt;/h3&gt;</a:t>
            </a:r>
            <a:endParaRPr lang="ko-KR" dirty="0">
              <a:ea typeface="+mn-lt"/>
              <a:cs typeface="+mn-lt"/>
            </a:endParaRPr>
          </a:p>
          <a:p>
            <a:pPr>
              <a:defRPr/>
            </a:pPr>
            <a:r>
              <a:rPr lang="ko-KR" altLang="en-US" sz="1300" dirty="0">
                <a:ea typeface="+mn-lt"/>
                <a:cs typeface="+mn-lt"/>
              </a:rPr>
              <a:t>당신의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생일은</a:t>
            </a:r>
            <a:r>
              <a:rPr lang="en-US" sz="1300" dirty="0">
                <a:ea typeface="+mn-lt"/>
                <a:cs typeface="+mn-lt"/>
              </a:rPr>
              <a:t> 2000</a:t>
            </a:r>
            <a:r>
              <a:rPr lang="ko-KR" altLang="en-US" sz="1300" dirty="0">
                <a:ea typeface="+mn-lt"/>
                <a:cs typeface="+mn-lt"/>
              </a:rPr>
              <a:t>년</a:t>
            </a:r>
            <a:r>
              <a:rPr lang="en-US" sz="1300" dirty="0">
                <a:ea typeface="+mn-lt"/>
                <a:cs typeface="+mn-lt"/>
              </a:rPr>
              <a:t> 5</a:t>
            </a:r>
            <a:r>
              <a:rPr lang="ko-KR" altLang="en-US" sz="1300" dirty="0">
                <a:ea typeface="+mn-lt"/>
                <a:cs typeface="+mn-lt"/>
              </a:rPr>
              <a:t>월</a:t>
            </a:r>
            <a:r>
              <a:rPr lang="en-US" sz="1300" dirty="0">
                <a:ea typeface="+mn-lt"/>
                <a:cs typeface="+mn-lt"/>
              </a:rPr>
              <a:t> 20</a:t>
            </a:r>
            <a:r>
              <a:rPr lang="ko-KR" altLang="en-US" sz="1300" dirty="0">
                <a:ea typeface="+mn-lt"/>
                <a:cs typeface="+mn-lt"/>
              </a:rPr>
              <a:t>일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입니다</a:t>
            </a:r>
            <a:r>
              <a:rPr lang="en-US" altLang="ko-KR" sz="1300" dirty="0">
                <a:ea typeface="+mn-lt"/>
                <a:cs typeface="+mn-lt"/>
              </a:rPr>
              <a:t>. </a:t>
            </a:r>
            <a:r>
              <a:rPr lang="ko-KR" altLang="en-US" sz="1300" dirty="0">
                <a:ea typeface="+mn-lt"/>
                <a:cs typeface="+mn-lt"/>
              </a:rPr>
              <a:t>틀리면</a:t>
            </a:r>
            <a:r>
              <a:rPr lang="en-US" altLang="ko-KR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수정하시고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 err="1">
                <a:ea typeface="+mn-lt"/>
                <a:cs typeface="+mn-lt"/>
              </a:rPr>
              <a:t>피티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시간과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장소를</a:t>
            </a:r>
            <a:r>
              <a:rPr lang="en-US" sz="1300" dirty="0">
                <a:ea typeface="+mn-lt"/>
                <a:cs typeface="+mn-lt"/>
              </a:rPr>
              <a:t> </a:t>
            </a:r>
            <a:r>
              <a:rPr lang="ko-KR" altLang="en-US" sz="1300" dirty="0">
                <a:ea typeface="+mn-lt"/>
                <a:cs typeface="+mn-lt"/>
              </a:rPr>
              <a:t>입력하세요</a:t>
            </a:r>
            <a:r>
              <a:rPr lang="en-US" sz="1300" dirty="0">
                <a:ea typeface="+mn-lt"/>
                <a:cs typeface="+mn-lt"/>
              </a:rPr>
              <a:t>. &lt;</a:t>
            </a:r>
            <a:r>
              <a:rPr lang="en-US" sz="1300" dirty="0" err="1">
                <a:ea typeface="+mn-lt"/>
                <a:cs typeface="+mn-lt"/>
              </a:rPr>
              <a:t>hr</a:t>
            </a:r>
            <a:r>
              <a:rPr lang="en-US" sz="1300" dirty="0">
                <a:ea typeface="+mn-lt"/>
                <a:cs typeface="+mn-lt"/>
              </a:rPr>
              <a:t> /&gt;</a:t>
            </a:r>
            <a:endParaRPr lang="ko-KR" altLang="en-US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dirty="0">
                <a:ea typeface="+mn-lt"/>
                <a:cs typeface="+mn-lt"/>
              </a:rPr>
              <a:t>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form</a:t>
            </a:r>
            <a:r>
              <a:rPr lang="en-US" sz="1300" dirty="0">
                <a:ea typeface="+mn-lt"/>
                <a:cs typeface="+mn-lt"/>
              </a:rPr>
              <a:t>&gt;&lt;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table</a:t>
            </a:r>
            <a:r>
              <a:rPr lang="en-US" sz="1300" dirty="0">
                <a:ea typeface="+mn-lt"/>
                <a:cs typeface="+mn-lt"/>
              </a:rPr>
              <a:t>&gt;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tr</a:t>
            </a:r>
            <a:r>
              <a:rPr lang="en-US" sz="1300" dirty="0">
                <a:ea typeface="+mn-lt"/>
                <a:cs typeface="+mn-lt"/>
              </a:rPr>
              <a:t>&gt;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td</a:t>
            </a:r>
            <a:r>
              <a:rPr lang="en-US" sz="1300" dirty="0">
                <a:solidFill>
                  <a:srgbClr val="000000"/>
                </a:solidFill>
                <a:ea typeface="+mn-lt"/>
                <a:cs typeface="+mn-lt"/>
              </a:rPr>
              <a:t>&gt;</a:t>
            </a:r>
            <a:r>
              <a:rPr lang="ko-KR" altLang="en-US" sz="1300" dirty="0">
                <a:ea typeface="+mn-lt"/>
                <a:cs typeface="+mn-lt"/>
              </a:rPr>
              <a:t>생일</a:t>
            </a:r>
            <a:r>
              <a:rPr lang="en-US" sz="1300" dirty="0">
                <a:ea typeface="+mn-lt"/>
                <a:cs typeface="+mn-lt"/>
              </a:rPr>
              <a:t>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td</a:t>
            </a:r>
            <a:r>
              <a:rPr lang="en-US" sz="1300" dirty="0">
                <a:ea typeface="+mn-lt"/>
                <a:cs typeface="+mn-lt"/>
              </a:rPr>
              <a:t>&gt;</a:t>
            </a:r>
            <a:endParaRPr lang="ko-KR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dirty="0">
                <a:ea typeface="+mn-lt"/>
                <a:cs typeface="+mn-lt"/>
              </a:rPr>
              <a:t>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input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type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date</a:t>
            </a:r>
            <a:r>
              <a:rPr lang="en-US" sz="1300" dirty="0">
                <a:ea typeface="+mn-lt"/>
                <a:cs typeface="+mn-lt"/>
              </a:rPr>
              <a:t>"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value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2000-05-20</a:t>
            </a:r>
            <a:r>
              <a:rPr lang="en-US" sz="1300" dirty="0">
                <a:ea typeface="+mn-lt"/>
                <a:cs typeface="+mn-lt"/>
              </a:rPr>
              <a:t>" /&gt;</a:t>
            </a:r>
            <a:endParaRPr lang="ko-KR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dirty="0">
                <a:ea typeface="+mn-lt"/>
                <a:cs typeface="+mn-lt"/>
              </a:rPr>
              <a:t>&lt;/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tr</a:t>
            </a:r>
            <a:r>
              <a:rPr lang="en-US" sz="1300" dirty="0">
                <a:ea typeface="+mn-lt"/>
                <a:cs typeface="+mn-lt"/>
              </a:rPr>
              <a:t>&gt;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tr</a:t>
            </a:r>
            <a:r>
              <a:rPr lang="en-US" sz="1300" dirty="0">
                <a:ea typeface="+mn-lt"/>
                <a:cs typeface="+mn-lt"/>
              </a:rPr>
              <a:t>&gt;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td</a:t>
            </a:r>
            <a:r>
              <a:rPr lang="en-US" sz="1300" dirty="0">
                <a:ea typeface="+mn-lt"/>
                <a:cs typeface="+mn-lt"/>
              </a:rPr>
              <a:t>&gt;</a:t>
            </a:r>
            <a:r>
              <a:rPr lang="ko-KR" altLang="en-US" sz="1300" dirty="0" err="1">
                <a:ea typeface="+mn-lt"/>
                <a:cs typeface="+mn-lt"/>
              </a:rPr>
              <a:t>생일파티시간</a:t>
            </a:r>
            <a:r>
              <a:rPr lang="en-US" sz="1300" dirty="0">
                <a:ea typeface="+mn-lt"/>
                <a:cs typeface="+mn-lt"/>
              </a:rPr>
              <a:t>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td</a:t>
            </a:r>
            <a:r>
              <a:rPr lang="en-US" sz="1300" dirty="0">
                <a:ea typeface="+mn-lt"/>
                <a:cs typeface="+mn-lt"/>
              </a:rPr>
              <a:t>&gt;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input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type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time</a:t>
            </a:r>
            <a:r>
              <a:rPr lang="en-US" sz="1300" dirty="0">
                <a:ea typeface="+mn-lt"/>
                <a:cs typeface="+mn-lt"/>
              </a:rPr>
              <a:t>" /&gt;</a:t>
            </a:r>
            <a:endParaRPr lang="ko-KR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dirty="0">
                <a:ea typeface="+mn-lt"/>
                <a:cs typeface="+mn-lt"/>
              </a:rPr>
              <a:t>&lt;/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tr</a:t>
            </a:r>
            <a:r>
              <a:rPr lang="en-US" sz="1300" dirty="0">
                <a:ea typeface="+mn-lt"/>
                <a:cs typeface="+mn-lt"/>
              </a:rPr>
              <a:t>&gt;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tr</a:t>
            </a:r>
            <a:r>
              <a:rPr lang="en-US" sz="1300" dirty="0">
                <a:ea typeface="+mn-lt"/>
                <a:cs typeface="+mn-lt"/>
              </a:rPr>
              <a:t>&gt;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td</a:t>
            </a:r>
            <a:r>
              <a:rPr lang="en-US" sz="1300" dirty="0">
                <a:ea typeface="+mn-lt"/>
                <a:cs typeface="+mn-lt"/>
              </a:rPr>
              <a:t>&gt;</a:t>
            </a:r>
            <a:r>
              <a:rPr lang="ko-KR" altLang="en-US" sz="1300" dirty="0" err="1">
                <a:ea typeface="+mn-lt"/>
                <a:cs typeface="+mn-lt"/>
              </a:rPr>
              <a:t>생일파티장소</a:t>
            </a:r>
            <a:r>
              <a:rPr lang="en-US" sz="1300" dirty="0">
                <a:ea typeface="+mn-lt"/>
                <a:cs typeface="+mn-lt"/>
              </a:rPr>
              <a:t>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td</a:t>
            </a:r>
            <a:r>
              <a:rPr lang="en-US" sz="1300" dirty="0">
                <a:ea typeface="+mn-lt"/>
                <a:cs typeface="+mn-lt"/>
              </a:rPr>
              <a:t>&gt; &lt;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input </a:t>
            </a:r>
            <a:r>
              <a:rPr lang="en-US" sz="1300" dirty="0">
                <a:solidFill>
                  <a:schemeClr val="accent4"/>
                </a:solidFill>
                <a:ea typeface="+mn-lt"/>
                <a:cs typeface="+mn-lt"/>
              </a:rPr>
              <a:t>type</a:t>
            </a:r>
            <a:r>
              <a:rPr lang="en-US" sz="1300" dirty="0">
                <a:ea typeface="+mn-lt"/>
                <a:cs typeface="+mn-lt"/>
              </a:rPr>
              <a:t>="</a:t>
            </a:r>
            <a:r>
              <a:rPr lang="en-US" sz="1300" dirty="0">
                <a:solidFill>
                  <a:schemeClr val="accent5"/>
                </a:solidFill>
                <a:ea typeface="+mn-lt"/>
                <a:cs typeface="+mn-lt"/>
              </a:rPr>
              <a:t>text</a:t>
            </a:r>
            <a:r>
              <a:rPr lang="en-US" sz="1300" dirty="0">
                <a:ea typeface="+mn-lt"/>
                <a:cs typeface="+mn-lt"/>
              </a:rPr>
              <a:t>" /&gt; &lt;/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tr</a:t>
            </a:r>
            <a:r>
              <a:rPr lang="en-US" sz="1300" dirty="0">
                <a:ea typeface="+mn-lt"/>
                <a:cs typeface="+mn-lt"/>
              </a:rPr>
              <a:t>&gt;</a:t>
            </a:r>
            <a:endParaRPr lang="ko-KR" dirty="0">
              <a:ea typeface="+mn-lt"/>
              <a:cs typeface="+mn-lt"/>
            </a:endParaRPr>
          </a:p>
          <a:p>
            <a:pPr>
              <a:defRPr/>
            </a:pPr>
            <a:r>
              <a:rPr lang="en-US" sz="1300" dirty="0">
                <a:ea typeface="+mn-lt"/>
                <a:cs typeface="+mn-lt"/>
              </a:rPr>
              <a:t>&lt;/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table</a:t>
            </a:r>
            <a:r>
              <a:rPr lang="en-US" sz="1300" dirty="0">
                <a:ea typeface="+mn-lt"/>
                <a:cs typeface="+mn-lt"/>
              </a:rPr>
              <a:t>&gt; &lt;/</a:t>
            </a:r>
            <a:r>
              <a:rPr lang="en-US" sz="1300" dirty="0">
                <a:solidFill>
                  <a:schemeClr val="accent6"/>
                </a:solidFill>
                <a:ea typeface="+mn-lt"/>
                <a:cs typeface="+mn-lt"/>
              </a:rPr>
              <a:t>form</a:t>
            </a:r>
            <a:r>
              <a:rPr lang="en-US" sz="1300" dirty="0">
                <a:ea typeface="+mn-lt"/>
                <a:cs typeface="+mn-lt"/>
              </a:rPr>
              <a:t>&gt;</a:t>
            </a:r>
            <a:endParaRPr lang="ko-KR">
              <a:ea typeface="+mn-lt"/>
              <a:cs typeface="+mn-lt"/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4BDE0B4-A672-0524-263E-D53DC64C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43" y="2066377"/>
            <a:ext cx="3891972" cy="29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3941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7742" y="579038"/>
            <a:ext cx="5680432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b="1" dirty="0" err="1">
                <a:ea typeface="+mn-lt"/>
                <a:cs typeface="+mn-lt"/>
              </a:rPr>
              <a:t>boxmodel</a:t>
            </a:r>
            <a:r>
              <a:rPr lang="ko-KR" altLang="en-US" sz="2500" b="1" dirty="0">
                <a:ea typeface="+mn-lt"/>
                <a:cs typeface="+mn-lt"/>
              </a:rPr>
              <a:t> 만들기</a:t>
            </a:r>
            <a:endParaRPr lang="ko-KR" b="1"/>
          </a:p>
        </p:txBody>
      </p:sp>
      <p:sp>
        <p:nvSpPr>
          <p:cNvPr id="23" name="TextBox 22"/>
          <p:cNvSpPr txBox="1"/>
          <p:nvPr/>
        </p:nvSpPr>
        <p:spPr>
          <a:xfrm>
            <a:off x="7203509" y="1794037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/>
              <a:t>출력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2AB71-5487-70F3-7126-A8CD21D496A7}"/>
              </a:ext>
            </a:extLst>
          </p:cNvPr>
          <p:cNvSpPr txBox="1"/>
          <p:nvPr/>
        </p:nvSpPr>
        <p:spPr>
          <a:xfrm>
            <a:off x="809807" y="1714934"/>
            <a:ext cx="5588296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dirty="0">
                <a:ea typeface="+mn-lt"/>
                <a:cs typeface="+mn-lt"/>
              </a:rPr>
              <a:t>&lt;</a:t>
            </a:r>
            <a:r>
              <a:rPr lang="en-US" sz="1600" dirty="0">
                <a:solidFill>
                  <a:schemeClr val="accent6"/>
                </a:solidFill>
                <a:ea typeface="+mn-lt"/>
                <a:cs typeface="+mn-lt"/>
              </a:rPr>
              <a:t>div </a:t>
            </a:r>
            <a:r>
              <a:rPr lang="en-US" sz="1600" dirty="0">
                <a:ea typeface="+mn-lt"/>
                <a:cs typeface="+mn-lt"/>
              </a:rPr>
              <a:t>class="</a:t>
            </a:r>
            <a:r>
              <a:rPr lang="en-US" sz="1600" dirty="0">
                <a:solidFill>
                  <a:schemeClr val="accent5"/>
                </a:solidFill>
                <a:ea typeface="+mn-lt"/>
                <a:cs typeface="+mn-lt"/>
              </a:rPr>
              <a:t>box</a:t>
            </a:r>
            <a:r>
              <a:rPr lang="en-US" sz="1600" dirty="0">
                <a:ea typeface="+mn-lt"/>
                <a:cs typeface="+mn-lt"/>
              </a:rPr>
              <a:t>"&gt;&lt;</a:t>
            </a:r>
            <a:r>
              <a:rPr lang="en-US" sz="1600" dirty="0">
                <a:solidFill>
                  <a:schemeClr val="accent6"/>
                </a:solidFill>
                <a:ea typeface="+mn-lt"/>
                <a:cs typeface="+mn-lt"/>
              </a:rPr>
              <a:t>span</a:t>
            </a:r>
            <a:r>
              <a:rPr lang="en-US" sz="1600" dirty="0">
                <a:ea typeface="+mn-lt"/>
                <a:cs typeface="+mn-lt"/>
              </a:rPr>
              <a:t>&gt;DIVDIVDIVDIV&lt;/</a:t>
            </a:r>
            <a:r>
              <a:rPr lang="en-US" sz="1600" dirty="0">
                <a:solidFill>
                  <a:schemeClr val="accent6"/>
                </a:solidFill>
                <a:ea typeface="+mn-lt"/>
                <a:cs typeface="+mn-lt"/>
              </a:rPr>
              <a:t>span</a:t>
            </a:r>
            <a:r>
              <a:rPr lang="en-US" sz="1600" dirty="0">
                <a:ea typeface="+mn-lt"/>
                <a:cs typeface="+mn-lt"/>
              </a:rPr>
              <a:t>&gt; &lt;/</a:t>
            </a:r>
            <a:r>
              <a:rPr lang="en-US" sz="1600" dirty="0">
                <a:solidFill>
                  <a:schemeClr val="accent6"/>
                </a:solidFill>
                <a:ea typeface="+mn-lt"/>
                <a:cs typeface="+mn-lt"/>
              </a:rPr>
              <a:t>div</a:t>
            </a:r>
            <a:r>
              <a:rPr lang="en-US" sz="1600" dirty="0">
                <a:ea typeface="+mn-lt"/>
                <a:cs typeface="+mn-lt"/>
              </a:rPr>
              <a:t>&gt;</a:t>
            </a:r>
            <a:endParaRPr lang="ko-KR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4FDA3-4F30-7A02-0737-7B15BEA78B67}"/>
              </a:ext>
            </a:extLst>
          </p:cNvPr>
          <p:cNvSpPr txBox="1"/>
          <p:nvPr/>
        </p:nvSpPr>
        <p:spPr>
          <a:xfrm>
            <a:off x="713439" y="2309454"/>
            <a:ext cx="626416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body </a:t>
            </a:r>
            <a:r>
              <a:rPr lang="en-US" altLang="ko-KR" dirty="0"/>
              <a:t>{ </a:t>
            </a:r>
            <a:r>
              <a:rPr lang="en-US" altLang="ko-KR" dirty="0">
                <a:solidFill>
                  <a:schemeClr val="accent3"/>
                </a:solidFill>
              </a:rPr>
              <a:t>background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chemeClr val="accent5"/>
                </a:solidFill>
              </a:rPr>
              <a:t>ghostwhite</a:t>
            </a:r>
            <a:r>
              <a:rPr lang="en-US" altLang="ko-KR" dirty="0"/>
              <a:t>; }/* </a:t>
            </a:r>
            <a:r>
              <a:rPr lang="ko-KR" altLang="en-US" dirty="0"/>
              <a:t>마진</a:t>
            </a:r>
            <a:r>
              <a:rPr lang="en-US" altLang="ko-KR" dirty="0"/>
              <a:t> */</a:t>
            </a:r>
            <a:endParaRPr lang="en-US"/>
          </a:p>
          <a:p>
            <a:r>
              <a:rPr lang="en-US" altLang="ko-KR" dirty="0">
                <a:solidFill>
                  <a:schemeClr val="accent6"/>
                </a:solidFill>
              </a:rPr>
              <a:t>span </a:t>
            </a:r>
            <a:r>
              <a:rPr lang="en-US" altLang="ko-KR" dirty="0"/>
              <a:t>{ </a:t>
            </a:r>
            <a:r>
              <a:rPr lang="en-US" altLang="ko-KR" dirty="0">
                <a:solidFill>
                  <a:schemeClr val="accent3"/>
                </a:solidFill>
              </a:rPr>
              <a:t>background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chemeClr val="accent5"/>
                </a:solidFill>
              </a:rPr>
              <a:t>deepskyblue</a:t>
            </a:r>
            <a:r>
              <a:rPr lang="en-US" altLang="ko-KR" dirty="0"/>
              <a:t>;}/* </a:t>
            </a:r>
            <a:r>
              <a:rPr lang="ko-KR" altLang="en-US" dirty="0"/>
              <a:t>컨텐츠</a:t>
            </a:r>
            <a:r>
              <a:rPr lang="en-US" altLang="ko-KR" dirty="0"/>
              <a:t> */</a:t>
            </a:r>
            <a:endParaRPr lang="en-US" dirty="0"/>
          </a:p>
          <a:p>
            <a:r>
              <a:rPr lang="en-US" altLang="ko-KR" dirty="0" err="1">
                <a:solidFill>
                  <a:schemeClr val="accent6"/>
                </a:solidFill>
              </a:rPr>
              <a:t>div.box</a:t>
            </a:r>
            <a:r>
              <a:rPr lang="en-US" altLang="ko-KR" dirty="0"/>
              <a:t> { </a:t>
            </a:r>
            <a:r>
              <a:rPr lang="en-US" altLang="ko-KR" dirty="0">
                <a:solidFill>
                  <a:schemeClr val="accent3"/>
                </a:solidFill>
              </a:rPr>
              <a:t>background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5"/>
                </a:solidFill>
              </a:rPr>
              <a:t>yellow</a:t>
            </a:r>
            <a:r>
              <a:rPr lang="en-US" altLang="ko-KR" dirty="0"/>
              <a:t>; /* </a:t>
            </a:r>
            <a:r>
              <a:rPr lang="ko-KR" altLang="en-US" dirty="0"/>
              <a:t>패딩</a:t>
            </a:r>
            <a:r>
              <a:rPr lang="en-US" altLang="ko-KR" dirty="0"/>
              <a:t> */</a:t>
            </a:r>
            <a:endParaRPr lang="en-US"/>
          </a:p>
          <a:p>
            <a:r>
              <a:rPr lang="en-US" altLang="ko-KR" dirty="0">
                <a:solidFill>
                  <a:schemeClr val="accent3"/>
                </a:solidFill>
              </a:rPr>
              <a:t>border-style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5"/>
                </a:solidFill>
              </a:rPr>
              <a:t>solid</a:t>
            </a:r>
            <a:r>
              <a:rPr lang="en-US" altLang="ko-KR" dirty="0"/>
              <a:t>; /* </a:t>
            </a:r>
            <a:r>
              <a:rPr lang="ko-KR" altLang="en-US" dirty="0" err="1"/>
              <a:t>보더</a:t>
            </a:r>
            <a:r>
              <a:rPr lang="en-US" altLang="ko-KR" dirty="0"/>
              <a:t> */</a:t>
            </a:r>
            <a:endParaRPr lang="en-US" dirty="0"/>
          </a:p>
          <a:p>
            <a:r>
              <a:rPr lang="en-US" altLang="ko-KR" dirty="0">
                <a:solidFill>
                  <a:schemeClr val="accent3"/>
                </a:solidFill>
              </a:rPr>
              <a:t>border-color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chemeClr val="accent5"/>
                </a:solidFill>
              </a:rPr>
              <a:t>peru</a:t>
            </a:r>
            <a:r>
              <a:rPr lang="en-US" altLang="ko-KR" dirty="0"/>
              <a:t>; </a:t>
            </a:r>
            <a:r>
              <a:rPr lang="en-US" altLang="ko-KR" dirty="0">
                <a:solidFill>
                  <a:schemeClr val="accent3"/>
                </a:solidFill>
              </a:rPr>
              <a:t>margin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5"/>
                </a:solidFill>
              </a:rPr>
              <a:t>40px</a:t>
            </a:r>
            <a:r>
              <a:rPr lang="en-US" altLang="ko-KR" dirty="0"/>
              <a:t>; /*</a:t>
            </a:r>
            <a:r>
              <a:rPr lang="ko-KR" altLang="en-US" dirty="0"/>
              <a:t>벽면과의</a:t>
            </a:r>
            <a:r>
              <a:rPr lang="en-US" altLang="ko-KR" dirty="0"/>
              <a:t> </a:t>
            </a:r>
            <a:r>
              <a:rPr lang="ko-KR" altLang="en-US" dirty="0"/>
              <a:t>간격</a:t>
            </a:r>
            <a:r>
              <a:rPr lang="en-US" altLang="ko-KR" dirty="0"/>
              <a:t>*/ </a:t>
            </a:r>
            <a:r>
              <a:rPr lang="en-US" altLang="ko-KR" dirty="0">
                <a:solidFill>
                  <a:schemeClr val="accent3"/>
                </a:solidFill>
              </a:rPr>
              <a:t>border-width</a:t>
            </a:r>
            <a:r>
              <a:rPr lang="en-US" altLang="ko-KR" dirty="0"/>
              <a:t>:</a:t>
            </a:r>
            <a:r>
              <a:rPr lang="en-US" altLang="ko-KR" dirty="0">
                <a:solidFill>
                  <a:schemeClr val="accent5"/>
                </a:solidFill>
              </a:rPr>
              <a:t>30px</a:t>
            </a:r>
            <a:r>
              <a:rPr lang="en-US" altLang="ko-KR" dirty="0"/>
              <a:t>; /* border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두께</a:t>
            </a:r>
            <a:r>
              <a:rPr lang="en-US" altLang="ko-KR" dirty="0"/>
              <a:t>,</a:t>
            </a:r>
            <a:endParaRPr lang="en-US" dirty="0"/>
          </a:p>
          <a:p>
            <a:r>
              <a:rPr lang="en-US" altLang="ko-KR" dirty="0" err="1">
                <a:solidFill>
                  <a:srgbClr val="FF0000"/>
                </a:solidFill>
              </a:rPr>
              <a:t>boder</a:t>
            </a:r>
            <a:r>
              <a:rPr lang="en-US" altLang="ko-KR" dirty="0">
                <a:solidFill>
                  <a:srgbClr val="FF0000"/>
                </a:solidFill>
              </a:rPr>
              <a:t> : padding</a:t>
            </a:r>
            <a:r>
              <a:rPr lang="ko-KR" altLang="en-US" dirty="0">
                <a:solidFill>
                  <a:srgbClr val="FF0000"/>
                </a:solidFill>
              </a:rPr>
              <a:t>과</a:t>
            </a:r>
            <a:r>
              <a:rPr lang="en-US" altLang="ko-KR" dirty="0">
                <a:solidFill>
                  <a:srgbClr val="FF0000"/>
                </a:solidFill>
              </a:rPr>
              <a:t> margin </a:t>
            </a:r>
            <a:r>
              <a:rPr lang="ko-KR" altLang="en-US" dirty="0">
                <a:solidFill>
                  <a:srgbClr val="FF0000"/>
                </a:solidFill>
              </a:rPr>
              <a:t>사이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공간</a:t>
            </a:r>
            <a:r>
              <a:rPr lang="en-US" altLang="ko-KR" dirty="0"/>
              <a:t> */</a:t>
            </a:r>
            <a:endParaRPr lang="en-US"/>
          </a:p>
          <a:p>
            <a:r>
              <a:rPr lang="en-US" altLang="ko-KR" dirty="0">
                <a:solidFill>
                  <a:schemeClr val="accent3"/>
                </a:solidFill>
              </a:rPr>
              <a:t>padding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5"/>
                </a:solidFill>
              </a:rPr>
              <a:t>20px</a:t>
            </a:r>
            <a:r>
              <a:rPr lang="en-US" altLang="ko-KR" dirty="0"/>
              <a:t>; /* </a:t>
            </a:r>
            <a:r>
              <a:rPr lang="ko-KR" altLang="en-US" dirty="0"/>
              <a:t>콘텐츠를</a:t>
            </a:r>
            <a:r>
              <a:rPr lang="en-US" altLang="ko-KR" dirty="0"/>
              <a:t> </a:t>
            </a:r>
            <a:r>
              <a:rPr lang="ko-KR" altLang="en-US" dirty="0"/>
              <a:t>둘러싼</a:t>
            </a:r>
            <a:r>
              <a:rPr lang="en-US" altLang="ko-KR" dirty="0"/>
              <a:t> </a:t>
            </a:r>
            <a:r>
              <a:rPr lang="ko-KR" altLang="en-US" dirty="0"/>
              <a:t>여백</a:t>
            </a:r>
            <a:r>
              <a:rPr lang="en-US" altLang="ko-KR" dirty="0"/>
              <a:t> */ }</a:t>
            </a:r>
            <a:endParaRPr lang="en-US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8FA42A81-3E44-C54F-CDD3-E7A913BD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467" y="2762434"/>
            <a:ext cx="3873062" cy="123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5308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07742" y="579038"/>
            <a:ext cx="5680432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b="1" dirty="0" err="1"/>
              <a:t>오늘의</a:t>
            </a:r>
            <a:r>
              <a:rPr lang="en-US" altLang="ko-KR" sz="2500" b="1" dirty="0"/>
              <a:t> </a:t>
            </a:r>
            <a:r>
              <a:rPr lang="en-US" altLang="ko-KR" sz="2500" b="1" dirty="0" err="1"/>
              <a:t>과제</a:t>
            </a:r>
            <a:r>
              <a:rPr lang="en-US" altLang="ko-KR" sz="2500" b="1" dirty="0"/>
              <a:t>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99164" y="1268519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/>
              <a:t>출력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4FDA3-4F30-7A02-0737-7B15BEA78B67}"/>
              </a:ext>
            </a:extLst>
          </p:cNvPr>
          <p:cNvSpPr txBox="1"/>
          <p:nvPr/>
        </p:nvSpPr>
        <p:spPr>
          <a:xfrm>
            <a:off x="1070540" y="1320856"/>
            <a:ext cx="3958458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Malgun Gothic"/>
                <a:ea typeface="+mn-lt"/>
                <a:cs typeface="+mn-lt"/>
              </a:rPr>
              <a:t>&lt;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h2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관람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안내</a:t>
            </a:r>
            <a:r>
              <a:rPr lang="en-US" sz="1100" dirty="0">
                <a:latin typeface="Malgun Gothic"/>
                <a:ea typeface="+mn-lt"/>
                <a:cs typeface="+mn-lt"/>
              </a:rPr>
              <a:t>&lt;/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h2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&lt;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h4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&gt;○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입장</a:t>
            </a:r>
            <a:r>
              <a:rPr lang="en-US" sz="1100" dirty="0">
                <a:latin typeface="Malgun Gothic"/>
                <a:ea typeface="+mn-lt"/>
                <a:cs typeface="+mn-lt"/>
              </a:rPr>
              <a:t> 및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관람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시간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안내</a:t>
            </a:r>
            <a:r>
              <a:rPr lang="en-US" sz="1100" dirty="0">
                <a:latin typeface="Malgun Gothic"/>
                <a:ea typeface="+mn-lt"/>
                <a:cs typeface="+mn-lt"/>
              </a:rPr>
              <a:t>&lt;/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h4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&lt;</a:t>
            </a:r>
            <a:r>
              <a:rPr lang="en-US" sz="1100" dirty="0" err="1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ul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  &lt;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li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개장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시간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안내</a:t>
            </a:r>
            <a:r>
              <a:rPr lang="en-US" sz="1100" dirty="0">
                <a:latin typeface="Malgun Gothic"/>
                <a:ea typeface="+mn-lt"/>
                <a:cs typeface="+mn-lt"/>
              </a:rPr>
              <a:t>&lt;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100" dirty="0">
                <a:latin typeface="Malgun Gothic"/>
                <a:ea typeface="+mn-lt"/>
                <a:cs typeface="+mn-lt"/>
              </a:rPr>
              <a:t> /&gt;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  -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관람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시간</a:t>
            </a:r>
            <a:r>
              <a:rPr lang="en-US" sz="1100" dirty="0">
                <a:latin typeface="Malgun Gothic"/>
                <a:ea typeface="+mn-lt"/>
                <a:cs typeface="+mn-lt"/>
              </a:rPr>
              <a:t> : 09:00 ~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일몰시</a:t>
            </a:r>
            <a:r>
              <a:rPr lang="en-US" sz="1100" dirty="0">
                <a:latin typeface="Malgun Gothic"/>
                <a:ea typeface="+mn-lt"/>
                <a:cs typeface="+mn-lt"/>
              </a:rPr>
              <a:t>&lt;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100" dirty="0">
                <a:latin typeface="Malgun Gothic"/>
                <a:ea typeface="+mn-lt"/>
                <a:cs typeface="+mn-lt"/>
              </a:rPr>
              <a:t> /&gt;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  -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매표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시간</a:t>
            </a:r>
            <a:r>
              <a:rPr lang="en-US" sz="1100" dirty="0">
                <a:latin typeface="Malgun Gothic"/>
                <a:ea typeface="+mn-lt"/>
                <a:cs typeface="+mn-lt"/>
              </a:rPr>
              <a:t> :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오전</a:t>
            </a:r>
            <a:r>
              <a:rPr lang="en-US" sz="1100" dirty="0">
                <a:latin typeface="Malgun Gothic"/>
                <a:ea typeface="+mn-lt"/>
                <a:cs typeface="+mn-lt"/>
              </a:rPr>
              <a:t> 9시~오후시(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동절기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오후</a:t>
            </a:r>
            <a:r>
              <a:rPr lang="en-US" sz="1100" dirty="0">
                <a:latin typeface="Malgun Gothic"/>
                <a:ea typeface="+mn-lt"/>
                <a:cs typeface="+mn-lt"/>
              </a:rPr>
              <a:t> 4시 40분 -       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계절에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따라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변동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가능</a:t>
            </a:r>
            <a:r>
              <a:rPr lang="en-US" sz="1100" dirty="0">
                <a:latin typeface="Malgun Gothic"/>
                <a:ea typeface="+mn-lt"/>
                <a:cs typeface="+mn-lt"/>
              </a:rPr>
              <a:t>&lt;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100" dirty="0">
                <a:latin typeface="Malgun Gothic"/>
                <a:ea typeface="+mn-lt"/>
                <a:cs typeface="+mn-lt"/>
              </a:rPr>
              <a:t> /&gt;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  -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휴원</a:t>
            </a:r>
            <a:r>
              <a:rPr lang="en-US" sz="1100" dirty="0">
                <a:latin typeface="Malgun Gothic"/>
                <a:ea typeface="+mn-lt"/>
                <a:cs typeface="+mn-lt"/>
              </a:rPr>
              <a:t> :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연중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무휴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  &lt;/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li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&gt;&lt;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100" dirty="0">
                <a:latin typeface="Malgun Gothic"/>
                <a:ea typeface="+mn-lt"/>
                <a:cs typeface="+mn-lt"/>
              </a:rPr>
              <a:t> /&gt;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  &lt;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li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관람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요소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시간</a:t>
            </a:r>
            <a:r>
              <a:rPr lang="en-US" sz="1100" dirty="0">
                <a:latin typeface="Malgun Gothic"/>
                <a:ea typeface="+mn-lt"/>
                <a:cs typeface="+mn-lt"/>
              </a:rPr>
              <a:t> :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평균</a:t>
            </a:r>
            <a:r>
              <a:rPr lang="en-US" sz="1100" dirty="0">
                <a:latin typeface="Malgun Gothic"/>
                <a:ea typeface="+mn-lt"/>
                <a:cs typeface="+mn-lt"/>
              </a:rPr>
              <a:t> 1시간 30분&lt;/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li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&lt;/</a:t>
            </a:r>
            <a:r>
              <a:rPr lang="en-US" sz="1100" dirty="0" err="1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ul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&gt;&lt;</a:t>
            </a:r>
            <a:r>
              <a:rPr lang="en-US" sz="1100" dirty="0" err="1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hr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sz="1100" dirty="0">
                <a:latin typeface="Malgun Gothic"/>
                <a:ea typeface="+mn-lt"/>
                <a:cs typeface="+mn-lt"/>
              </a:rPr>
              <a:t>/&gt;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&lt;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h4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&gt;○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반입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금지</a:t>
            </a:r>
            <a:r>
              <a:rPr lang="en-US" sz="1100" dirty="0">
                <a:latin typeface="Malgun Gothic"/>
                <a:ea typeface="+mn-lt"/>
                <a:cs typeface="+mn-lt"/>
              </a:rPr>
              <a:t>&lt;/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h4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&lt;</a:t>
            </a:r>
            <a:r>
              <a:rPr lang="en-US" sz="1100" dirty="0" err="1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ol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  &lt;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li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식물원의</a:t>
            </a:r>
            <a:r>
              <a:rPr lang="en-US" sz="1100" dirty="0">
                <a:latin typeface="Malgun Gothic"/>
                <a:ea typeface="+mn-lt"/>
                <a:cs typeface="+mn-lt"/>
              </a:rPr>
              <a:t> 전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지역은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금연,금주입니다</a:t>
            </a:r>
            <a:r>
              <a:rPr lang="en-US" sz="1100" dirty="0">
                <a:latin typeface="Malgun Gothic"/>
                <a:ea typeface="+mn-lt"/>
                <a:cs typeface="+mn-lt"/>
              </a:rPr>
              <a:t>.&lt;/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li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  &lt;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li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식물원에서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취사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행위를</a:t>
            </a:r>
            <a:r>
              <a:rPr lang="en-US" sz="1100" dirty="0">
                <a:latin typeface="Malgun Gothic"/>
                <a:ea typeface="+mn-lt"/>
                <a:cs typeface="+mn-lt"/>
              </a:rPr>
              <a:t> 할 수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없습니다</a:t>
            </a:r>
            <a:r>
              <a:rPr lang="en-US" sz="1100" dirty="0">
                <a:latin typeface="Malgun Gothic"/>
                <a:ea typeface="+mn-lt"/>
                <a:cs typeface="+mn-lt"/>
              </a:rPr>
              <a:t>.&lt;/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li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&lt;/</a:t>
            </a:r>
            <a:r>
              <a:rPr lang="en-US" sz="1100" dirty="0" err="1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ol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&gt;&lt;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hr</a:t>
            </a:r>
            <a:r>
              <a:rPr lang="en-US" sz="1100" dirty="0">
                <a:latin typeface="Malgun Gothic"/>
                <a:ea typeface="+mn-lt"/>
                <a:cs typeface="+mn-lt"/>
              </a:rPr>
              <a:t> /&gt;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&lt;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h4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&gt;○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규제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사항</a:t>
            </a:r>
            <a:r>
              <a:rPr lang="en-US" sz="1100" dirty="0">
                <a:latin typeface="Malgun Gothic"/>
                <a:ea typeface="+mn-lt"/>
                <a:cs typeface="+mn-lt"/>
              </a:rPr>
              <a:t>&lt;/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h4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&lt;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p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 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식물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채취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도구와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카메라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삼각대는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불허합니다.음식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dirty="0">
                <a:latin typeface="Malgun Gothic"/>
                <a:ea typeface="+mn-lt"/>
                <a:cs typeface="+mn-lt"/>
              </a:rPr>
              <a:t>및 과일은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개인용으로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소포장된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것만</a:t>
            </a:r>
            <a:r>
              <a:rPr lang="en-US" sz="1100" dirty="0">
                <a:latin typeface="Malgun Gothic"/>
                <a:ea typeface="+mn-lt"/>
                <a:cs typeface="+mn-lt"/>
              </a:rPr>
              <a:t>&lt;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100" dirty="0">
                <a:latin typeface="Malgun Gothic"/>
                <a:ea typeface="+mn-lt"/>
                <a:cs typeface="+mn-lt"/>
              </a:rPr>
              <a:t> /&gt;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 err="1">
                <a:latin typeface="Malgun Gothic"/>
                <a:ea typeface="+mn-lt"/>
                <a:cs typeface="+mn-lt"/>
              </a:rPr>
              <a:t>허용하며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돗자리는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유치원</a:t>
            </a:r>
            <a:r>
              <a:rPr lang="en-US" sz="1100" dirty="0">
                <a:latin typeface="Malgun Gothic"/>
                <a:ea typeface="+mn-lt"/>
                <a:cs typeface="+mn-lt"/>
              </a:rPr>
              <a:t>,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어린이집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단체에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한해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일인용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돗자리를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허용합니다</a:t>
            </a:r>
            <a:r>
              <a:rPr lang="en-US" sz="1100" dirty="0">
                <a:latin typeface="Malgun Gothic"/>
                <a:ea typeface="+mn-lt"/>
                <a:cs typeface="+mn-lt"/>
              </a:rPr>
              <a:t>.&lt;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b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인화성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물질</a:t>
            </a:r>
            <a:r>
              <a:rPr lang="en-US" sz="1100" dirty="0">
                <a:latin typeface="Malgun Gothic"/>
                <a:ea typeface="+mn-lt"/>
                <a:cs typeface="+mn-lt"/>
              </a:rPr>
              <a:t>,&lt;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100" dirty="0">
                <a:latin typeface="Malgun Gothic"/>
                <a:ea typeface="+mn-lt"/>
                <a:cs typeface="+mn-lt"/>
              </a:rPr>
              <a:t> /&gt;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 err="1">
                <a:latin typeface="Malgun Gothic"/>
                <a:ea typeface="+mn-lt"/>
                <a:cs typeface="+mn-lt"/>
              </a:rPr>
              <a:t>애완동물</a:t>
            </a:r>
            <a:r>
              <a:rPr lang="en-US" sz="1100" dirty="0">
                <a:latin typeface="Malgun Gothic"/>
                <a:ea typeface="+mn-lt"/>
                <a:cs typeface="+mn-lt"/>
              </a:rPr>
              <a:t>,</a:t>
            </a:r>
            <a:r>
              <a:rPr lang="en-US" altLang="ko-KR" sz="11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놀이</a:t>
            </a:r>
            <a:r>
              <a:rPr lang="en-US" altLang="ko-KR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>
                <a:latin typeface="Malgun Gothic"/>
                <a:ea typeface="+mn-lt"/>
                <a:cs typeface="+mn-lt"/>
              </a:rPr>
              <a:t>및</a:t>
            </a:r>
            <a:r>
              <a:rPr lang="en-US" altLang="ko-KR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운동기구</a:t>
            </a:r>
            <a:r>
              <a:rPr lang="en-US" sz="1100" dirty="0">
                <a:latin typeface="Malgun Gothic"/>
                <a:ea typeface="+mn-lt"/>
                <a:cs typeface="+mn-lt"/>
              </a:rPr>
              <a:t>,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음향기구</a:t>
            </a:r>
            <a:r>
              <a:rPr lang="en-US" sz="1100" dirty="0">
                <a:latin typeface="Malgun Gothic"/>
                <a:ea typeface="+mn-lt"/>
                <a:cs typeface="+mn-lt"/>
              </a:rPr>
              <a:t> 및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악기의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사용을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금합니다</a:t>
            </a:r>
            <a:r>
              <a:rPr lang="en-US" sz="1100" dirty="0">
                <a:latin typeface="Malgun Gothic"/>
                <a:ea typeface="+mn-lt"/>
                <a:cs typeface="+mn-lt"/>
              </a:rPr>
              <a:t>.&lt;/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b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</a:t>
            </a:r>
            <a:r>
              <a:rPr lang="en-US" altLang="ko-KR" sz="1100" dirty="0">
                <a:latin typeface="Malgun Gothic"/>
                <a:ea typeface="+mn-lt"/>
                <a:cs typeface="+mn-lt"/>
              </a:rPr>
              <a:t> &lt;/</a:t>
            </a:r>
            <a:r>
              <a:rPr lang="en-US" altLang="ko-KR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p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>
              <a:latin typeface="Malgun Gothic"/>
              <a:ea typeface="Malgun Gothic"/>
            </a:endParaRPr>
          </a:p>
          <a:p>
            <a:r>
              <a:rPr lang="en-US" sz="1100" dirty="0">
                <a:latin typeface="Malgun Gothic"/>
                <a:ea typeface="+mn-lt"/>
                <a:cs typeface="+mn-lt"/>
              </a:rPr>
              <a:t>  &lt;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p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&gt;※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식물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보호를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위해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음식물은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국물이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없는</a:t>
            </a:r>
            <a:r>
              <a:rPr lang="en-US" sz="1100" dirty="0">
                <a:latin typeface="Malgun Gothic"/>
                <a:ea typeface="+mn-lt"/>
                <a:cs typeface="+mn-lt"/>
              </a:rPr>
              <a:t>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도시락</a:t>
            </a:r>
            <a:r>
              <a:rPr lang="en-US" sz="1100" dirty="0">
                <a:latin typeface="Malgun Gothic"/>
                <a:ea typeface="+mn-lt"/>
                <a:cs typeface="+mn-lt"/>
              </a:rPr>
              <a:t>,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껍질을</a:t>
            </a:r>
            <a:r>
              <a:rPr lang="en-US" sz="1100" dirty="0">
                <a:latin typeface="Malgun Gothic"/>
                <a:ea typeface="+mn-lt"/>
                <a:cs typeface="+mn-lt"/>
              </a:rPr>
              <a:t> 깐 </a:t>
            </a:r>
            <a:r>
              <a:rPr lang="en-US" sz="1100" dirty="0" err="1">
                <a:latin typeface="Malgun Gothic"/>
                <a:ea typeface="+mn-lt"/>
                <a:cs typeface="+mn-lt"/>
              </a:rPr>
              <a:t>과일</a:t>
            </a:r>
            <a:r>
              <a:rPr lang="en-US" sz="1100" dirty="0">
                <a:latin typeface="Malgun Gothic"/>
                <a:ea typeface="+mn-lt"/>
                <a:cs typeface="+mn-lt"/>
              </a:rPr>
              <a:t>,</a:t>
            </a:r>
            <a:r>
              <a:rPr lang="ko-KR" altLang="en-US" sz="1100" dirty="0">
                <a:latin typeface="Malgun Gothic"/>
                <a:ea typeface="Malgun Gothic"/>
                <a:cs typeface="+mn-lt"/>
              </a:rPr>
              <a:t>음료수만</a:t>
            </a:r>
            <a:r>
              <a:rPr lang="en-US" altLang="ko-KR" sz="11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100" dirty="0" err="1">
                <a:latin typeface="Malgun Gothic"/>
                <a:ea typeface="Malgun Gothic"/>
                <a:cs typeface="+mn-lt"/>
              </a:rPr>
              <a:t>혀용합니다</a:t>
            </a:r>
            <a:r>
              <a:rPr lang="en-US" altLang="ko-KR" sz="1100" dirty="0">
                <a:latin typeface="Malgun Gothic"/>
                <a:ea typeface="+mn-lt"/>
                <a:cs typeface="+mn-lt"/>
              </a:rPr>
              <a:t>.</a:t>
            </a:r>
            <a:r>
              <a:rPr lang="en-US" sz="1100" dirty="0">
                <a:latin typeface="Malgun Gothic"/>
                <a:ea typeface="+mn-lt"/>
                <a:cs typeface="+mn-lt"/>
              </a:rPr>
              <a:t>&lt;/</a:t>
            </a:r>
            <a:r>
              <a:rPr lang="en-US" sz="1100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p</a:t>
            </a:r>
            <a:r>
              <a:rPr lang="en-US" sz="1100" dirty="0">
                <a:latin typeface="Malgun Gothic"/>
                <a:ea typeface="+mn-lt"/>
                <a:cs typeface="+mn-lt"/>
              </a:rPr>
              <a:t>&gt;</a:t>
            </a:r>
            <a:endParaRPr lang="en-US" sz="1100" dirty="0">
              <a:latin typeface="Malgun Gothic"/>
              <a:ea typeface="Malgun Gothic"/>
            </a:endParaRPr>
          </a:p>
          <a:p>
            <a:endParaRPr lang="en-US" altLang="ko-KR" sz="1100" dirty="0">
              <a:latin typeface="Malgun Gothic"/>
            </a:endParaRPr>
          </a:p>
        </p:txBody>
      </p: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90CF08-A133-7082-3A59-5E4100F0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29" y="1949534"/>
            <a:ext cx="4198945" cy="296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0575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07742" y="579038"/>
            <a:ext cx="5680432" cy="4770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500" b="1" dirty="0" err="1"/>
              <a:t>오늘의</a:t>
            </a:r>
            <a:r>
              <a:rPr lang="en-US" altLang="ko-KR" sz="2500" b="1" dirty="0"/>
              <a:t> </a:t>
            </a:r>
            <a:r>
              <a:rPr lang="en-US" altLang="ko-KR" sz="2500" b="1" dirty="0" err="1"/>
              <a:t>과제</a:t>
            </a:r>
            <a:r>
              <a:rPr lang="en-US" altLang="ko-KR" sz="2500" b="1" dirty="0"/>
              <a:t>(2)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14521" y="1058062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/>
              <a:t>출력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4FDA3-4F30-7A02-0737-7B15BEA78B67}"/>
              </a:ext>
            </a:extLst>
          </p:cNvPr>
          <p:cNvSpPr txBox="1"/>
          <p:nvPr/>
        </p:nvSpPr>
        <p:spPr>
          <a:xfrm>
            <a:off x="865213" y="1169207"/>
            <a:ext cx="5687785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form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text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placeholder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ko-KR" altLang="en-US" sz="1000" b="1" dirty="0">
                <a:solidFill>
                  <a:schemeClr val="accent5"/>
                </a:solidFill>
                <a:latin typeface="Malgun Gothic"/>
                <a:ea typeface="Malgun Gothic"/>
                <a:cs typeface="+mn-lt"/>
              </a:rPr>
              <a:t>미리보기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text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/&gt;&lt;input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text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button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ko-KR" altLang="en-US" sz="1000" b="1" dirty="0">
                <a:solidFill>
                  <a:schemeClr val="accent5"/>
                </a:solidFill>
                <a:latin typeface="Malgun Gothic"/>
                <a:ea typeface="Malgun Gothic"/>
                <a:cs typeface="+mn-lt"/>
              </a:rPr>
              <a:t>버튼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reset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ko-KR" altLang="en-US" sz="1000" b="1" dirty="0">
                <a:solidFill>
                  <a:schemeClr val="accent5"/>
                </a:solidFill>
                <a:latin typeface="Malgun Gothic"/>
                <a:ea typeface="Malgun Gothic"/>
                <a:cs typeface="+mn-lt"/>
              </a:rPr>
              <a:t>리셋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>
              <a:latin typeface="함초롬돋움"/>
              <a:ea typeface="+mn-lt"/>
              <a:cs typeface="Times New Roman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submit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ko-KR" altLang="en-US" sz="1000" b="1" dirty="0">
                <a:solidFill>
                  <a:schemeClr val="accent5"/>
                </a:solidFill>
                <a:latin typeface="Malgun Gothic"/>
                <a:ea typeface="Malgun Gothic"/>
                <a:cs typeface="+mn-lt"/>
              </a:rPr>
              <a:t>전송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/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text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/&gt;&lt;/form&gt;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form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p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&gt;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좋아하는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과일을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선택해주세요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.(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복수선택가능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)&lt;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  <a:cs typeface="Times New Roman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checkbox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name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fruit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1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사과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checkbox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name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fruit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2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오렌지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submit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ko-KR" altLang="en-US" sz="1000" b="1" dirty="0">
                <a:solidFill>
                  <a:schemeClr val="accent5"/>
                </a:solidFill>
                <a:latin typeface="Malgun Gothic"/>
                <a:ea typeface="Malgun Gothic"/>
                <a:cs typeface="+mn-lt"/>
              </a:rPr>
              <a:t>제출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/&gt;&lt;/p&gt;&lt;/form&gt;</a:t>
            </a:r>
            <a:endParaRPr lang="en-US" sz="1000" b="1" dirty="0">
              <a:latin typeface="Malgun Gothic"/>
              <a:ea typeface="Malgun Gothic"/>
              <a:cs typeface="Times New Roman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form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p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&gt;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좋아하는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과일을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선택해주세요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.(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복수선택가능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)&lt;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  <a:cs typeface="Times New Roman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checkbox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name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fruit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1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사과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checkbox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name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fruit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2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오렌지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submit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submit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/&gt;&lt;/p&gt;&lt;/form&gt;</a:t>
            </a:r>
            <a:endParaRPr lang="en-US" sz="1000" b="1" dirty="0">
              <a:latin typeface="Malgun Gothic"/>
              <a:ea typeface="Malgun Gothic"/>
              <a:cs typeface="Times New Roman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form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&gt;&lt;p&gt;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좋아하는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과일을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선택해주세요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.(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복수선택가능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)&lt;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radio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name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fruit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1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사과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radio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name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fruit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2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오렌지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submit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submit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/&gt;&lt;/p&gt;&lt;/form&gt;</a:t>
            </a:r>
            <a:endParaRPr lang="en-US" sz="1000" b="1" dirty="0">
              <a:latin typeface="Malgun Gothic"/>
              <a:ea typeface="Malgun Gothic"/>
              <a:cs typeface="Times New Roman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form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&gt;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나이대를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선택해주세요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.(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복수선택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X)&lt;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  <a:cs typeface="Times New Roman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radio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name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age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1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"/&gt;10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대</a:t>
            </a:r>
            <a:endParaRPr lang="en-US" altLang="ko-KR" sz="1000" b="1">
              <a:latin typeface="Malgun Gothic"/>
              <a:ea typeface="Malgun Gothic"/>
              <a:cs typeface="Times New Roman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radio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name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age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2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"/&gt;20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대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radio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name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age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3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"/&gt;30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대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radio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name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age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4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"/&gt;40</a:t>
            </a:r>
            <a:r>
              <a:rPr lang="ko-KR" altLang="en-US" sz="1000" b="1" dirty="0">
                <a:latin typeface="Malgun Gothic"/>
                <a:ea typeface="Malgun Gothic"/>
                <a:cs typeface="+mn-lt"/>
              </a:rPr>
              <a:t>대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submit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ko-KR" altLang="en-US" sz="1000" b="1" dirty="0">
                <a:solidFill>
                  <a:schemeClr val="accent5"/>
                </a:solidFill>
                <a:latin typeface="Malgun Gothic"/>
                <a:ea typeface="Malgun Gothic"/>
                <a:cs typeface="+mn-lt"/>
              </a:rPr>
              <a:t>전송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/&gt;&lt;/form&gt;</a:t>
            </a:r>
            <a:endParaRPr lang="en-US" sz="1000" b="1" dirty="0">
              <a:latin typeface="Malgun Gothic"/>
              <a:ea typeface="Malgun Gothic"/>
              <a:cs typeface="Times New Roman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form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p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&gt;</a:t>
            </a: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color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submit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/&gt;&lt;/p&gt;&lt;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week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date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datetime-local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text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time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text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submit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ko-KR" altLang="en-US" sz="1000" b="1" dirty="0">
                <a:solidFill>
                  <a:schemeClr val="accent5"/>
                </a:solidFill>
                <a:latin typeface="Malgun Gothic"/>
                <a:ea typeface="Malgun Gothic"/>
                <a:cs typeface="+mn-lt"/>
              </a:rPr>
              <a:t>전송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text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file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p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text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image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 err="1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src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../22_12_05/</a:t>
            </a:r>
            <a:r>
              <a:rPr lang="en-US" sz="1000" b="1" dirty="0" err="1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imamges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/Cat.jpg1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alt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 err="1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고양이그림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"/&gt;&lt;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text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"&gt;&lt;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submit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 err="1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전송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"&gt;&lt;</a:t>
            </a:r>
            <a:r>
              <a:rPr lang="en-US" sz="10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 /&gt;1</a:t>
            </a:r>
            <a:endParaRPr lang="en-US" sz="1000" b="1" dirty="0">
              <a:latin typeface="Malgun Gothic"/>
              <a:ea typeface="Malgun Gothic"/>
            </a:endParaRPr>
          </a:p>
          <a:p>
            <a:r>
              <a:rPr lang="en-US" sz="1000" b="1" dirty="0">
                <a:latin typeface="Malgun Gothic"/>
                <a:ea typeface="+mn-lt"/>
                <a:cs typeface="+mn-lt"/>
              </a:rPr>
              <a:t>&lt;</a:t>
            </a:r>
            <a:r>
              <a:rPr lang="en-US" sz="1000" b="1" dirty="0">
                <a:solidFill>
                  <a:schemeClr val="accent6"/>
                </a:solidFill>
                <a:latin typeface="Malgun Gothic"/>
                <a:ea typeface="+mn-lt"/>
                <a:cs typeface="+mn-lt"/>
              </a:rPr>
              <a:t>input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type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range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min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1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max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10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</a:t>
            </a:r>
            <a:r>
              <a:rPr lang="en-US" sz="1000" b="1" dirty="0">
                <a:solidFill>
                  <a:schemeClr val="accent4"/>
                </a:solidFill>
                <a:latin typeface="Malgun Gothic"/>
                <a:ea typeface="+mn-lt"/>
                <a:cs typeface="+mn-lt"/>
              </a:rPr>
              <a:t>value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="</a:t>
            </a:r>
            <a:r>
              <a:rPr lang="en-US" sz="1000" b="1" dirty="0">
                <a:solidFill>
                  <a:schemeClr val="accent5"/>
                </a:solidFill>
                <a:latin typeface="Malgun Gothic"/>
                <a:ea typeface="+mn-lt"/>
                <a:cs typeface="+mn-lt"/>
              </a:rPr>
              <a:t>5</a:t>
            </a:r>
            <a:r>
              <a:rPr lang="en-US" sz="1000" b="1" dirty="0">
                <a:latin typeface="Malgun Gothic"/>
                <a:ea typeface="+mn-lt"/>
                <a:cs typeface="+mn-lt"/>
              </a:rPr>
              <a:t>" /&gt;10&lt;/p&gt;&lt;/form&gt; </a:t>
            </a:r>
            <a:endParaRPr lang="en-US" sz="1000" b="1" dirty="0">
              <a:latin typeface="Malgun Gothic"/>
              <a:ea typeface="Malgun Gothic"/>
            </a:endParaRPr>
          </a:p>
          <a:p>
            <a:endParaRPr lang="en-US" sz="1000" b="1" dirty="0">
              <a:latin typeface="Malgun Gothic"/>
              <a:ea typeface="Malgun Gothic"/>
            </a:endParaRP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46BFC1-2EEE-0902-8D4E-F9FAA920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06" y="1632858"/>
            <a:ext cx="2343673" cy="44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6894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11351" y="1556766"/>
            <a:ext cx="3816477" cy="107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ul 태그와 li 태그를 활용해 항목 결정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문자와 사진에도 링크를 걸 수 있다.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외부 사이트 말고도 내부 코드에도</a:t>
            </a:r>
            <a:r>
              <a:rPr lang="ko-KR" altLang="en-US" sz="1600">
                <a:latin typeface="맑은 고딕"/>
                <a:ea typeface="맑은 고딕"/>
              </a:rPr>
              <a:t> </a:t>
            </a:r>
            <a:r>
              <a:rPr lang="en-US" altLang="ko-KR" sz="1600">
                <a:latin typeface="맑은 고딕"/>
                <a:ea typeface="맑은 고딕"/>
              </a:rPr>
              <a:t>하이퍼링크를 만들 수 있다.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11351" y="3175633"/>
            <a:ext cx="4968622" cy="22707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&gt;링크 만들기&lt;/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&gt;&lt;hr /&gt;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p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&gt;포털 사이트&lt;/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p</a:t>
            </a:r>
            <a:r>
              <a:rPr lang="en-US" altLang="ko-KR"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ul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lang="en-US" altLang="ko-KR"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a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sz="11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href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="https://www.naver.com"&gt;네이버&lt;/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a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a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sz="11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href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="https://www.daum.net"&gt;다음&lt;/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a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/li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ul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p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&gt;신문 사이트&lt;/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p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ul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a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sz="11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href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="https://www.chosun.com/"&gt;&lt;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img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src="</a:t>
            </a:r>
            <a:r>
              <a:rPr lang="ko-KR" altLang="en-US"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이미지 파일</a:t>
            </a:r>
            <a:r>
              <a:rPr lang="en-US" altLang="ko-KR"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.jpg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alt="조선일보"&gt;&lt;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/a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a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sz="11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href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="https://www.etnews.com/"&gt;&lt;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img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src="</a:t>
            </a:r>
            <a:r>
              <a:rPr lang="ko-KR" altLang="en-US"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이미지 파일</a:t>
            </a:r>
            <a:r>
              <a:rPr lang="en-US" altLang="ko-KR"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.jpg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alt="전자신문"&gt;&lt;/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a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ul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hr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/&gt;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p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a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href="../22_12_02/0714_sematic.html"&gt;전페이지&lt;/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a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p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334" y="423893"/>
            <a:ext cx="3816477" cy="850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>
                <a:latin typeface="맑은 고딕"/>
                <a:ea typeface="맑은 고딕"/>
              </a:rPr>
              <a:t>목록 태그(ul,li)로 이용해 링크 만들기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5706" y="1304734"/>
            <a:ext cx="3940879" cy="42485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94195" y="669908"/>
            <a:ext cx="1150619" cy="366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출력 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5976747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19880" y="332613"/>
            <a:ext cx="3952240" cy="792099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15865" y="494347"/>
            <a:ext cx="2232279" cy="541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>
                <a:solidFill>
                  <a:schemeClr val="lt1"/>
                </a:solidFill>
                <a:latin typeface="맑은 고딕"/>
                <a:ea typeface="맑은 고딕"/>
              </a:rPr>
              <a:t>정리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53107" y="2636901"/>
            <a:ext cx="9999550" cy="1990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latin typeface="맑은 고딕"/>
                <a:ea typeface="맑은 고딕"/>
              </a:rPr>
              <a:t>1. iframe,figure,input</a:t>
            </a:r>
            <a:r>
              <a:rPr lang="ko-KR" altLang="en-US" sz="2500">
                <a:latin typeface="맑은 고딕"/>
                <a:ea typeface="맑은 고딕"/>
              </a:rPr>
              <a:t> 등 태그에 대해서 공부하였습니다</a:t>
            </a:r>
            <a:r>
              <a:rPr lang="en-US" altLang="ko-KR" sz="250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endParaRPr lang="ko-KR" altLang="en-US" sz="25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2500">
                <a:latin typeface="맑은 고딕"/>
                <a:ea typeface="맑은 고딕"/>
              </a:rPr>
              <a:t>2.</a:t>
            </a:r>
            <a:r>
              <a:rPr lang="ko-KR" altLang="en-US" sz="2500">
                <a:latin typeface="맑은 고딕"/>
                <a:ea typeface="맑은 고딕"/>
              </a:rPr>
              <a:t> </a:t>
            </a:r>
            <a:r>
              <a:rPr lang="en-US" altLang="ko-KR" sz="2500">
                <a:latin typeface="맑은 고딕"/>
                <a:ea typeface="맑은 고딕"/>
              </a:rPr>
              <a:t>div / span</a:t>
            </a:r>
            <a:r>
              <a:rPr lang="ko-KR" altLang="en-US" sz="2500">
                <a:latin typeface="맑은 고딕"/>
                <a:ea typeface="맑은 고딕"/>
              </a:rPr>
              <a:t> 태그 와 속성에 대해서 공부하였습니다</a:t>
            </a:r>
            <a:r>
              <a:rPr lang="en-US" altLang="ko-KR" sz="250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endParaRPr lang="en-US" altLang="ko-KR" sz="25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2500">
                <a:latin typeface="맑은 고딕"/>
                <a:ea typeface="맑은 고딕"/>
              </a:rPr>
              <a:t>3.</a:t>
            </a:r>
            <a:r>
              <a:rPr lang="ko-KR" altLang="en-US" sz="2500">
                <a:latin typeface="맑은 고딕"/>
                <a:ea typeface="맑은 고딕"/>
              </a:rPr>
              <a:t> </a:t>
            </a:r>
            <a:r>
              <a:rPr lang="en-US" altLang="ko-KR" sz="2500">
                <a:latin typeface="맑은 고딕"/>
                <a:ea typeface="맑은 고딕"/>
              </a:rPr>
              <a:t>semantic </a:t>
            </a:r>
            <a:r>
              <a:rPr lang="ko-KR" altLang="en-US" sz="2500">
                <a:latin typeface="맑은 고딕"/>
                <a:ea typeface="맑은 고딕"/>
              </a:rPr>
              <a:t>태그 및 속성에 대해서 공부하였습니다</a:t>
            </a:r>
            <a:r>
              <a:rPr lang="en-US" altLang="ko-KR" sz="2500">
                <a:latin typeface="맑은 고딕"/>
                <a:ea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7334" y="1412748"/>
            <a:ext cx="4392549" cy="823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태그 안에 정보를 담고 details 태그 안에 summary 태그를 클릭하면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저장된 태그가 출력되고 다시 누르면 사라짐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7334" y="2852928"/>
            <a:ext cx="4968622" cy="22696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&gt;details 와 summary 태그&lt;/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Q &amp;amp; A 리스트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&lt;hr /&gt;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details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summary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&gt;Question 1&lt;/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summary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&lt;p&gt;웹 개발자가 알아야 하는 언어 3가지?&lt;/p&gt;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&lt;/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details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details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summary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&gt;Answe 1&lt;/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summary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&lt;p&gt;HTML5, CSS, Javascript&lt;/p&gt;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&lt;/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details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69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>
                <a:latin typeface="맑은 고딕"/>
                <a:ea typeface="맑은 고딕"/>
              </a:rPr>
              <a:t>details와 summary 태그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2579" y="2344444"/>
            <a:ext cx="4906060" cy="32865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0018" y="1412748"/>
            <a:ext cx="1150619" cy="366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출력 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7334" y="1412748"/>
            <a:ext cx="4392549" cy="1309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480" indent="-228480"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_blank : 새로운 브라우저 탭 생성</a:t>
            </a:r>
          </a:p>
          <a:p>
            <a:pPr marL="228480" indent="-228480"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 _self : 현재 윈도우</a:t>
            </a:r>
          </a:p>
          <a:p>
            <a:pPr marL="228480" indent="-228480"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 _parent : 부모 윈도우</a:t>
            </a:r>
          </a:p>
          <a:p>
            <a:pPr marL="228480" indent="-228480"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 _top : 최상위 브라우저 윈도우</a:t>
            </a:r>
          </a:p>
          <a:p>
            <a:pPr marL="228480" indent="-228480"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 윈도우 이름 : _대상 윈도우 이름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7334" y="3028036"/>
            <a:ext cx="4248531" cy="2602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&gt;링크의 target 속성 활용&lt;/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&gt;&lt;hr /&gt;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ul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lang="en-US" altLang="ko-KR"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1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a href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="http://www.w3.org" target="_blank"&gt;W3C(새 윈도우, _blank)&lt;/a&gt;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&lt;</a:t>
            </a:r>
            <a:r>
              <a:rPr sz="11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a href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="http://etnews.com/" target="_self"&gt;전자신문(현재 윈도우, _self)&lt;/a&gt;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&lt;</a:t>
            </a:r>
            <a:r>
              <a:rPr sz="11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a href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="http://www.naver.com" target="_parent"&gt;네이버(새 윈도우, _parent)&lt;/a&gt;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&lt;/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&lt;</a:t>
            </a:r>
            <a:r>
              <a:rPr sz="11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a href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="http://www.mk.co.kr" target="_top"&gt;매일경제신문(브라우저 윈도우, _top)&lt;/a&gt;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li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&lt;/</a:t>
            </a:r>
            <a:r>
              <a:rPr sz="11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u</a:t>
            </a:r>
            <a:r>
              <a:rPr sz="11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l&gt;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69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>
                <a:latin typeface="맑은 고딕"/>
                <a:ea typeface="맑은 고딕"/>
              </a:rPr>
              <a:t>링크의 target 속성 활용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2681" y="2722245"/>
            <a:ext cx="6310020" cy="31582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02681" y="1884290"/>
            <a:ext cx="1150619" cy="366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출력 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7334" y="1412748"/>
            <a:ext cx="3528441" cy="1071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&lt;table&gt; : 표 전체를 담는 컨테이너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&lt;thead&gt; : 헤딩 셀 그룹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&lt;tbody&gt; : 데이터 셀 그룹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&lt;th&gt; : 열 제목(헤딩) 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11352" y="2780919"/>
            <a:ext cx="5328666" cy="374180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&gt;기본 구조를 가진 표&lt;/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&gt;&lt;br /&gt;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table border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="1"&gt;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caption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&gt;1학기 성적&lt;/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caption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thead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lang="en-US" altLang="ko-KR"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tr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lang="en-US" altLang="ko-KR"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th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&gt;이름&lt;/</a:t>
            </a:r>
            <a:r>
              <a:rPr sz="1200" b="1" i="0" strike="noStrike">
                <a:solidFill>
                  <a:schemeClr val="dk1"/>
                </a:solidFill>
                <a:latin typeface="맑은 고딕"/>
                <a:ea typeface="맑은 고딕"/>
              </a:rPr>
              <a:t>th&gt;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&lt;</a:t>
            </a:r>
            <a:r>
              <a:rPr sz="1200" b="1" i="0" strike="noStrike">
                <a:solidFill>
                  <a:schemeClr val="dk1"/>
                </a:solidFill>
                <a:latin typeface="맑은 고딕"/>
                <a:ea typeface="맑은 고딕"/>
              </a:rPr>
              <a:t>th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&gt;HTML&lt;/th&gt;&lt;th&gt;CSS&lt;/th&gt;&lt;/tr&gt;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&lt;/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thead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tfoot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&lt;tr&gt;&lt;th&gt;합&lt;/th&gt;&lt;th&gt;225&lt;/th&gt;&lt;th&gt;230&lt;/th&gt;&lt;/tr&gt;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&lt;/tfoot&gt;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tbody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&lt;tr&gt;&lt;td&gt;박영선&lt;/td&gt;&lt;td&gt;30&lt;/td&gt;&lt;td&gt;50&lt;/td&gt;&lt;/tr&gt;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&lt;tr&gt;&lt;td&gt;오세훈&lt;/td</a:t>
            </a:r>
            <a:r>
              <a:rPr lang="en-US" altLang="ko-KR"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&lt;td&gt;95&lt;/td&gt;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&lt;td&gt;95&lt;/td&gt;&lt;/tr&gt;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&lt;tr&gt;&lt;td&gt;박용준&lt;/td&gt;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  &lt;td&gt;5&lt;/td&gt;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  &lt;td&gt;5&lt;/td&gt;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&lt;/tr&gt;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&lt;/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tbody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&lt;/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table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69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>
                <a:latin typeface="맑은 고딕"/>
                <a:ea typeface="맑은 고딕"/>
              </a:rPr>
              <a:t>기본 구조를 가진 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811" y="1412748"/>
            <a:ext cx="3528441" cy="1071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&lt;caption&gt; : 표 제목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&lt;tfoot&gt; : 바닥 셀 그룹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&lt;tr&gt; : 행, 여러 &lt;th&gt;, &lt;th&gt; 포함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&lt;td&gt; : 데이터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r="57300" b="23280"/>
          <a:stretch>
            <a:fillRect/>
          </a:stretch>
        </p:blipFill>
        <p:spPr>
          <a:xfrm>
            <a:off x="6564059" y="3429000"/>
            <a:ext cx="2052256" cy="26101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564059" y="2780919"/>
            <a:ext cx="1150619" cy="366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출력 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7334" y="1412748"/>
            <a:ext cx="5328666" cy="1071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button : 일반 버튼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reset : 입력 창의 정보를 없애는 리셋 버튼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submit : 제출 버튼, form 태그의 명령에 따라 이동 가능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image : 문자형 버튼 대신 이미지로 대신함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7334" y="3068955"/>
            <a:ext cx="5472684" cy="2653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&gt;버튼을 만들자&lt;/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form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검색 :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input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sz="12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type="text"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size="10" value=""&gt;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      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input </a:t>
            </a:r>
            <a:r>
              <a:rPr sz="12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type="button"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value="Q1"&gt;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      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button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sz="12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type="button"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&gt;Q2&lt;/button&gt;&lt;br /&gt;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submit 버튼 :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input </a:t>
            </a:r>
            <a:r>
              <a:rPr sz="12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type="submit"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value="전송1"&gt;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             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button</a:t>
            </a:r>
            <a:r>
              <a:rPr sz="12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 type="submit"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&gt;전송2&lt;/button&gt;&lt;br /&gt;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reset 버튼 :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input </a:t>
            </a:r>
            <a:r>
              <a:rPr sz="12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type="reset"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value="리셋1"&gt;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             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button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sz="12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type="reset"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&gt;리셋2&lt;/button&gt;&lt;br /&gt;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이미지버튼 :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input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sz="12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type="image"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src="</a:t>
            </a:r>
            <a:r>
              <a:rPr lang="ko-KR" altLang="en-US"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이미지 파일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.png"</a:t>
            </a:r>
          </a:p>
          <a:p>
            <a:pPr algn="l">
              <a:defRPr/>
            </a:pPr>
            <a:r>
              <a:rPr lang="ko-KR" altLang="en-US"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alt="이미지 버튼"&gt;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button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t</a:t>
            </a:r>
            <a:r>
              <a:rPr sz="12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ype="button"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</a:t>
            </a:r>
            <a:r>
              <a:rPr sz="12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img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src=".</a:t>
            </a:r>
            <a:r>
              <a:rPr lang="ko-KR" altLang="en-US"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이미지 파일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.png"</a:t>
            </a:r>
          </a:p>
          <a:p>
            <a:pPr algn="l">
              <a:defRPr/>
            </a:pPr>
            <a:r>
              <a:rPr lang="ko-KR" altLang="en-US"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</a:t>
            </a: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alt="이미지"&gt;&lt;/button&gt;</a:t>
            </a:r>
          </a:p>
          <a:p>
            <a:pPr algn="l">
              <a:defRPr/>
            </a:pPr>
            <a:r>
              <a:rPr sz="12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&lt;/form&gt;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3816477" cy="469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>
                <a:latin typeface="맑은 고딕"/>
                <a:ea typeface="맑은 고딕"/>
              </a:rPr>
              <a:t>버튼이 있는 입력 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811" y="1412748"/>
            <a:ext cx="4464558" cy="337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Clr>
                <a:schemeClr val="tx1"/>
              </a:buClr>
              <a:buFont typeface="Arial"/>
              <a:buNone/>
              <a:defRPr/>
            </a:pP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32117" y="1764973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출력 결과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330" t="370" r="34720" b="-370"/>
          <a:stretch>
            <a:fillRect/>
          </a:stretch>
        </p:blipFill>
        <p:spPr>
          <a:xfrm>
            <a:off x="7032117" y="2228722"/>
            <a:ext cx="4003264" cy="3648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7333" y="1412748"/>
            <a:ext cx="4680586" cy="1309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chekbox : 버튼과 유사한 형태로 여러개의 항목을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체크 할 수 있다.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checked : 문서가 실행될 때 미리 체크된 상태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1600">
                <a:latin typeface="맑은 고딕"/>
                <a:ea typeface="맑은 고딕"/>
              </a:rPr>
              <a:t>value : 체크 후 submit으로 데이터를 제출 할 때</a:t>
            </a:r>
            <a:endParaRPr lang="ko-KR" altLang="en-US" sz="1600">
              <a:latin typeface="맑은 고딕"/>
              <a:ea typeface="맑은 고딕"/>
            </a:endParaRP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1600">
                <a:latin typeface="맑은 고딕"/>
                <a:ea typeface="맑은 고딕"/>
              </a:rPr>
              <a:t>같</a:t>
            </a:r>
            <a:r>
              <a:rPr lang="en-US" altLang="ko-KR" sz="1600">
                <a:latin typeface="맑은 고딕"/>
                <a:ea typeface="맑은 고딕"/>
              </a:rPr>
              <a:t>이 이동하는 데이터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7334" y="3068955"/>
            <a:ext cx="5472684" cy="18928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&gt;버튼을 만들자&lt;/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h3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form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 </a:t>
            </a:r>
            <a:r>
              <a:rPr lang="en-US" altLang="ko-KR"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input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type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radio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name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china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value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1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/&gt;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짜장면&lt;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img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src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./jajang.png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alt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"짜장면"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&gt;&lt;br /&gt;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input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type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radio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name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china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value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2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checked /&gt;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짬뽕&lt;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img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src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="./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jjambbong.png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alt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"짬뽕"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&gt;&lt;br /&gt;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input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type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radio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name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china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value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3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/&gt;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탕수육&lt;</a:t>
            </a:r>
            <a:r>
              <a:rPr sz="1300" b="1" i="0" strike="noStrike">
                <a:solidFill>
                  <a:schemeClr val="accent6"/>
                </a:solidFill>
                <a:latin typeface="맑은 고딕"/>
                <a:ea typeface="맑은 고딕"/>
              </a:rPr>
              <a:t>img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src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=".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/tangsuyuk.png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" </a:t>
            </a:r>
            <a:r>
              <a:rPr sz="1300" b="1" i="0" strike="noStrike">
                <a:solidFill>
                  <a:schemeClr val="accent4"/>
                </a:solidFill>
                <a:latin typeface="맑은 고딕"/>
                <a:ea typeface="맑은 고딕"/>
              </a:rPr>
              <a:t>alt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=</a:t>
            </a:r>
            <a:r>
              <a:rPr sz="1300" b="1" i="0" strike="noStrike">
                <a:solidFill>
                  <a:schemeClr val="accent5"/>
                </a:solidFill>
                <a:latin typeface="맑은 고딕"/>
                <a:ea typeface="맑은 고딕"/>
              </a:rPr>
              <a:t>"탕수육"</a:t>
            </a: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&gt;&lt;br /&gt;</a:t>
            </a:r>
          </a:p>
          <a:p>
            <a:pPr algn="l">
              <a:defRPr/>
            </a:pPr>
            <a:r>
              <a:rPr sz="1300" b="1" i="0" strike="noStrike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&lt;/form&gt;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334" y="544401"/>
            <a:ext cx="2736342" cy="615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>
                <a:latin typeface="맑은 고딕"/>
                <a:ea typeface="맑은 고딕"/>
              </a:rPr>
              <a:t>checkbox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84072" y="1280064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출력 결과</a:t>
            </a:r>
          </a:p>
        </p:txBody>
      </p:sp>
      <p:pic>
        <p:nvPicPr>
          <p:cNvPr id="2" name="그림 2" descr="텍스트, 그릇, 스크린샷이(가) 표시된 사진&#10;&#10;자동 생성된 설명">
            <a:extLst>
              <a:ext uri="{FF2B5EF4-FFF2-40B4-BE49-F238E27FC236}">
                <a16:creationId xmlns:a16="http://schemas.microsoft.com/office/drawing/2014/main" id="{9870E936-05FE-5FAF-78E6-6BC0CFD6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636" y="1833418"/>
            <a:ext cx="2358727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7333" y="1412748"/>
            <a:ext cx="5500313" cy="205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dirty="0" err="1">
                <a:latin typeface="Malgun Gothic"/>
                <a:ea typeface="+mn-lt"/>
                <a:cs typeface="+mn-lt"/>
              </a:rPr>
              <a:t>combobox는</a:t>
            </a:r>
            <a:r>
              <a:rPr lang="en-US" sz="1600" dirty="0">
                <a:latin typeface="Malgun Gothic"/>
                <a:ea typeface="+mn-lt"/>
                <a:cs typeface="+mn-lt"/>
              </a:rPr>
              <a:t> radio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버튼과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비슷하게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하나의</a:t>
            </a:r>
            <a:r>
              <a:rPr lang="en-US" sz="1600" dirty="0">
                <a:latin typeface="Malgun Gothic"/>
                <a:ea typeface="+mn-lt"/>
                <a:cs typeface="+mn-lt"/>
              </a:rPr>
              <a:t> form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태그에서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하나만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선택할</a:t>
            </a:r>
            <a:r>
              <a:rPr lang="en-US" sz="1600" dirty="0">
                <a:latin typeface="Malgun Gothic"/>
                <a:ea typeface="+mn-lt"/>
                <a:cs typeface="+mn-lt"/>
              </a:rPr>
              <a:t> 수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있지만</a:t>
            </a:r>
            <a:endParaRPr lang="ko-KR" altLang="en-US">
              <a:latin typeface="Malgun Gothic"/>
              <a:ea typeface="Malgun Gothic"/>
            </a:endParaRPr>
          </a:p>
          <a:p>
            <a:pPr>
              <a:defRPr/>
            </a:pPr>
            <a:r>
              <a:rPr lang="en-US" sz="1600" dirty="0">
                <a:latin typeface="Malgun Gothic"/>
                <a:ea typeface="+mn-lt"/>
                <a:cs typeface="+mn-lt"/>
              </a:rPr>
              <a:t>option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태그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내용들이</a:t>
            </a:r>
            <a:r>
              <a:rPr lang="en-US" sz="1600" dirty="0">
                <a:latin typeface="Malgun Gothic"/>
                <a:ea typeface="+mn-lt"/>
                <a:cs typeface="+mn-lt"/>
              </a:rPr>
              <a:t> select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태그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안에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숨겨져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있다</a:t>
            </a:r>
            <a:r>
              <a:rPr lang="en-US" sz="1600" dirty="0">
                <a:latin typeface="Malgun Gothic"/>
                <a:ea typeface="+mn-lt"/>
                <a:cs typeface="+mn-lt"/>
              </a:rPr>
              <a:t>.</a:t>
            </a:r>
            <a:endParaRPr lang="en-US">
              <a:latin typeface="Malgun Gothic"/>
              <a:ea typeface="+mn-lt"/>
              <a:cs typeface="+mn-lt"/>
            </a:endParaRPr>
          </a:p>
          <a:p>
            <a:pPr>
              <a:defRPr/>
            </a:pPr>
            <a:r>
              <a:rPr lang="en-US" sz="1600" dirty="0" err="1">
                <a:latin typeface="Malgun Gothic"/>
                <a:ea typeface="+mn-lt"/>
                <a:cs typeface="+mn-lt"/>
              </a:rPr>
              <a:t>value는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submit이</a:t>
            </a:r>
            <a:r>
              <a:rPr lang="en-US" sz="1600" dirty="0">
                <a:latin typeface="Malgun Gothic"/>
                <a:ea typeface="+mn-lt"/>
                <a:cs typeface="+mn-lt"/>
              </a:rPr>
              <a:t> 될 때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이동하게</a:t>
            </a:r>
            <a:r>
              <a:rPr lang="en-US" sz="1600" dirty="0">
                <a:latin typeface="Malgun Gothic"/>
                <a:ea typeface="+mn-lt"/>
                <a:cs typeface="+mn-lt"/>
              </a:rPr>
              <a:t> 될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데이터</a:t>
            </a:r>
            <a:r>
              <a:rPr lang="en-US" sz="1600" dirty="0">
                <a:latin typeface="Malgun Gothic"/>
                <a:ea typeface="+mn-lt"/>
                <a:cs typeface="+mn-lt"/>
              </a:rPr>
              <a:t>,</a:t>
            </a:r>
            <a:endParaRPr lang="en-US">
              <a:latin typeface="Malgun Gothic"/>
              <a:ea typeface="+mn-lt"/>
              <a:cs typeface="Times New Roman"/>
            </a:endParaRPr>
          </a:p>
          <a:p>
            <a:pPr>
              <a:buNone/>
              <a:defRPr/>
            </a:pPr>
            <a:r>
              <a:rPr lang="en-US" sz="1600" dirty="0" err="1">
                <a:latin typeface="Malgun Gothic"/>
                <a:ea typeface="+mn-lt"/>
                <a:cs typeface="+mn-lt"/>
              </a:rPr>
              <a:t>name은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콤보박스</a:t>
            </a:r>
            <a:endParaRPr lang="en-US" dirty="0">
              <a:latin typeface="Malgun Gothic"/>
              <a:ea typeface="Malgun Gothic"/>
            </a:endParaRPr>
          </a:p>
          <a:p>
            <a:pPr>
              <a:defRPr/>
            </a:pPr>
            <a:r>
              <a:rPr lang="en-US" sz="1600" dirty="0" err="1">
                <a:latin typeface="Malgun Gothic"/>
                <a:ea typeface="+mn-lt"/>
                <a:cs typeface="+mn-lt"/>
              </a:rPr>
              <a:t>전체를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대표하는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이름이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된다</a:t>
            </a:r>
            <a:r>
              <a:rPr lang="en-US" sz="1600" dirty="0">
                <a:latin typeface="Malgun Gothic"/>
                <a:ea typeface="+mn-lt"/>
                <a:cs typeface="+mn-lt"/>
              </a:rPr>
              <a:t>. (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id와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같은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역할</a:t>
            </a:r>
            <a:r>
              <a:rPr lang="en-US" sz="1600" dirty="0">
                <a:latin typeface="Malgun Gothic"/>
                <a:ea typeface="+mn-lt"/>
                <a:cs typeface="+mn-lt"/>
              </a:rPr>
              <a:t>)</a:t>
            </a:r>
            <a:endParaRPr lang="en-US">
              <a:latin typeface="Malgun Gothic"/>
              <a:ea typeface="Malgun Gothic"/>
            </a:endParaRPr>
          </a:p>
          <a:p>
            <a:pPr>
              <a:defRPr/>
            </a:pPr>
            <a:r>
              <a:rPr lang="en-US" sz="1600" dirty="0" err="1">
                <a:latin typeface="Malgun Gothic"/>
                <a:ea typeface="+mn-lt"/>
                <a:cs typeface="+mn-lt"/>
              </a:rPr>
              <a:t>selected를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쓰면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최초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선택된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option이다</a:t>
            </a:r>
            <a:endParaRPr lang="en-US" dirty="0">
              <a:latin typeface="Malgun Gothic"/>
              <a:ea typeface="Malgun Gothic"/>
            </a:endParaRPr>
          </a:p>
          <a:p>
            <a:pPr marL="0" indent="0">
              <a:buFont typeface="Arial"/>
              <a:buNone/>
              <a:defRPr/>
            </a:pPr>
            <a:endParaRPr lang="en-US" altLang="ko-KR" sz="1600" dirty="0">
              <a:latin typeface="Malgun Gothic"/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334" y="544401"/>
            <a:ext cx="2736342" cy="6309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sz="3500" dirty="0" err="1">
                <a:ea typeface="+mn-lt"/>
                <a:cs typeface="+mn-lt"/>
              </a:rPr>
              <a:t>combobox</a:t>
            </a:r>
            <a:endParaRPr lang="ko-KR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7084072" y="1280064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출력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0DE9AA-E945-A986-B339-2C90660B4AFD}"/>
              </a:ext>
            </a:extLst>
          </p:cNvPr>
          <p:cNvSpPr/>
          <p:nvPr/>
        </p:nvSpPr>
        <p:spPr>
          <a:xfrm>
            <a:off x="819288" y="3680864"/>
            <a:ext cx="4225775" cy="149271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300" b="1" i="0" strike="noStrike" dirty="0">
                <a:ea typeface="+mn-lt"/>
                <a:cs typeface="+mn-lt"/>
              </a:rPr>
              <a:t>&lt;h3&gt;</a:t>
            </a:r>
            <a:r>
              <a:rPr lang="ko-KR" altLang="en-US" sz="1300" b="1" dirty="0">
                <a:ea typeface="+mn-lt"/>
                <a:cs typeface="+mn-lt"/>
              </a:rPr>
              <a:t>오늘</a:t>
            </a:r>
            <a:r>
              <a:rPr lang="en-US" sz="1300" b="1" dirty="0">
                <a:ea typeface="+mn-lt"/>
                <a:cs typeface="+mn-lt"/>
              </a:rPr>
              <a:t> </a:t>
            </a:r>
            <a:r>
              <a:rPr lang="ko-KR" altLang="en-US" sz="1300" b="1" dirty="0">
                <a:ea typeface="+mn-lt"/>
                <a:cs typeface="+mn-lt"/>
              </a:rPr>
              <a:t>점심은</a:t>
            </a:r>
            <a:r>
              <a:rPr lang="en-US" sz="1300" b="1" dirty="0">
                <a:ea typeface="+mn-lt"/>
                <a:cs typeface="+mn-lt"/>
              </a:rPr>
              <a:t>?&lt;/</a:t>
            </a:r>
            <a:r>
              <a:rPr lang="en-US" sz="1300" b="1" i="0" strike="noStrike" dirty="0">
                <a:ea typeface="+mn-lt"/>
                <a:cs typeface="+mn-lt"/>
              </a:rPr>
              <a:t>h3&gt;</a:t>
            </a:r>
            <a:endParaRPr lang="ko-KR" altLang="en-US" b="1">
              <a:ea typeface="+mn-lt"/>
              <a:cs typeface="+mn-lt"/>
            </a:endParaRPr>
          </a:p>
          <a:p>
            <a:pPr>
              <a:defRPr/>
            </a:pPr>
            <a:r>
              <a:rPr lang="en-US" sz="1300" b="1" i="0" strike="noStrike" dirty="0">
                <a:ea typeface="+mn-lt"/>
                <a:cs typeface="+mn-lt"/>
              </a:rPr>
              <a:t>&lt;form&gt;</a:t>
            </a:r>
            <a:endParaRPr lang="ko-KR" altLang="en-US" b="1">
              <a:ea typeface="+mn-lt"/>
              <a:cs typeface="+mn-lt"/>
            </a:endParaRPr>
          </a:p>
          <a:p>
            <a:pPr>
              <a:defRPr/>
            </a:pPr>
            <a:r>
              <a:rPr lang="en-US" sz="1300" b="1" i="0" strike="noStrike" dirty="0">
                <a:ea typeface="+mn-lt"/>
                <a:cs typeface="+mn-lt"/>
              </a:rPr>
              <a:t>&lt;</a:t>
            </a:r>
            <a:r>
              <a:rPr lang="en-US" sz="1300" b="1" dirty="0">
                <a:ea typeface="+mn-lt"/>
                <a:cs typeface="+mn-lt"/>
              </a:rPr>
              <a:t>select </a:t>
            </a:r>
            <a:r>
              <a:rPr lang="en-US" sz="1300" b="1" i="0" strike="noStrike" dirty="0">
                <a:ea typeface="+mn-lt"/>
                <a:cs typeface="+mn-lt"/>
              </a:rPr>
              <a:t>name="</a:t>
            </a:r>
            <a:r>
              <a:rPr lang="en-US" sz="1300" b="1" i="0" strike="noStrike" dirty="0" err="1">
                <a:ea typeface="+mn-lt"/>
                <a:cs typeface="+mn-lt"/>
              </a:rPr>
              <a:t>china</a:t>
            </a:r>
            <a:r>
              <a:rPr lang="en-US" sz="1300" b="1" dirty="0">
                <a:ea typeface="+mn-lt"/>
                <a:cs typeface="+mn-lt"/>
              </a:rPr>
              <a:t>"&gt;</a:t>
            </a:r>
            <a:endParaRPr lang="ko-KR" altLang="en-US" b="1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&lt;option </a:t>
            </a:r>
            <a:r>
              <a:rPr lang="en-US" sz="1300" b="1" i="0" strike="noStrike" dirty="0">
                <a:ea typeface="+mn-lt"/>
                <a:cs typeface="+mn-lt"/>
              </a:rPr>
              <a:t>value="1</a:t>
            </a:r>
            <a:r>
              <a:rPr lang="en-US" sz="1300" b="1" dirty="0">
                <a:ea typeface="+mn-lt"/>
                <a:cs typeface="+mn-lt"/>
              </a:rPr>
              <a:t>"&gt;</a:t>
            </a:r>
            <a:r>
              <a:rPr lang="en-US" sz="1300" b="1" i="0" strike="noStrike" dirty="0" err="1">
                <a:ea typeface="+mn-lt"/>
                <a:cs typeface="+mn-lt"/>
              </a:rPr>
              <a:t>짜장면</a:t>
            </a:r>
            <a:r>
              <a:rPr lang="en-US" sz="1300" b="1" dirty="0">
                <a:ea typeface="+mn-lt"/>
                <a:cs typeface="+mn-lt"/>
              </a:rPr>
              <a:t>&lt;/option&gt;</a:t>
            </a:r>
            <a:endParaRPr lang="ko-KR" altLang="en-US" b="1">
              <a:ea typeface="+mn-lt"/>
              <a:cs typeface="+mn-lt"/>
            </a:endParaRPr>
          </a:p>
          <a:p>
            <a:pPr>
              <a:defRPr/>
            </a:pPr>
            <a:r>
              <a:rPr lang="en-US" sz="1300" b="1" i="0" strike="noStrike" dirty="0">
                <a:ea typeface="+mn-lt"/>
                <a:cs typeface="+mn-lt"/>
              </a:rPr>
              <a:t>&lt;</a:t>
            </a:r>
            <a:r>
              <a:rPr lang="en-US" sz="1300" b="1" dirty="0">
                <a:ea typeface="+mn-lt"/>
                <a:cs typeface="+mn-lt"/>
              </a:rPr>
              <a:t>option </a:t>
            </a:r>
            <a:r>
              <a:rPr lang="en-US" sz="1300" b="1" i="0" strike="noStrike" dirty="0">
                <a:ea typeface="+mn-lt"/>
                <a:cs typeface="+mn-lt"/>
              </a:rPr>
              <a:t>value="2</a:t>
            </a:r>
            <a:r>
              <a:rPr lang="en-US" sz="1300" b="1" dirty="0">
                <a:ea typeface="+mn-lt"/>
                <a:cs typeface="+mn-lt"/>
              </a:rPr>
              <a:t>"&gt;</a:t>
            </a:r>
            <a:r>
              <a:rPr lang="en-US" sz="1300" b="1" i="0" strike="noStrike" dirty="0" err="1">
                <a:ea typeface="+mn-lt"/>
                <a:cs typeface="+mn-lt"/>
              </a:rPr>
              <a:t>짬뽕</a:t>
            </a:r>
            <a:r>
              <a:rPr lang="en-US" sz="1300" b="1" dirty="0">
                <a:ea typeface="+mn-lt"/>
                <a:cs typeface="+mn-lt"/>
              </a:rPr>
              <a:t>&lt;/option&gt; </a:t>
            </a:r>
            <a:endParaRPr lang="ko-KR" altLang="en-US" b="1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option </a:t>
            </a:r>
            <a:r>
              <a:rPr lang="en-US" sz="1300" b="1" i="0" strike="noStrike" dirty="0">
                <a:ea typeface="+mn-lt"/>
                <a:cs typeface="+mn-lt"/>
              </a:rPr>
              <a:t>value="3</a:t>
            </a:r>
            <a:r>
              <a:rPr lang="en-US" sz="1300" b="1" dirty="0">
                <a:ea typeface="+mn-lt"/>
                <a:cs typeface="+mn-lt"/>
              </a:rPr>
              <a:t>"&gt;</a:t>
            </a:r>
            <a:r>
              <a:rPr lang="en-US" sz="1300" b="1" i="0" strike="noStrike" dirty="0" err="1">
                <a:ea typeface="+mn-lt"/>
                <a:cs typeface="+mn-lt"/>
              </a:rPr>
              <a:t>탕수육</a:t>
            </a:r>
            <a:r>
              <a:rPr lang="en-US" sz="1300" b="1" dirty="0">
                <a:ea typeface="+mn-lt"/>
                <a:cs typeface="+mn-lt"/>
              </a:rPr>
              <a:t>&lt;/option&gt;</a:t>
            </a:r>
            <a:endParaRPr lang="ko-KR" altLang="en-US" b="1"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ea typeface="+mn-lt"/>
                <a:cs typeface="+mn-lt"/>
              </a:rPr>
              <a:t>&lt;/select&gt;</a:t>
            </a:r>
            <a:r>
              <a:rPr lang="en-US" sz="1300" b="1" i="0" strike="noStrike" dirty="0">
                <a:ea typeface="+mn-lt"/>
                <a:cs typeface="+mn-lt"/>
              </a:rPr>
              <a:t> &lt;/form&gt;</a:t>
            </a:r>
            <a:endParaRPr lang="ko-KR" altLang="en-US" b="1">
              <a:ea typeface="+mn-lt"/>
              <a:cs typeface="+mn-lt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694FE7FC-A7E4-3F98-540F-A62349CB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73" y="2268174"/>
            <a:ext cx="3239654" cy="32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9850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275" y="332613"/>
            <a:ext cx="11593449" cy="6264783"/>
          </a:xfrm>
          <a:prstGeom prst="rect">
            <a:avLst/>
          </a:prstGeom>
          <a:noFill/>
          <a:ln w="635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1307" y="544401"/>
            <a:ext cx="103886" cy="609536"/>
          </a:xfrm>
          <a:prstGeom prst="rect">
            <a:avLst/>
          </a:prstGeom>
          <a:solidFill>
            <a:schemeClr val="dk1"/>
          </a:solidFill>
          <a:ln>
            <a:solidFill>
              <a:schemeClr val="accent1">
                <a:shade val="20000"/>
              </a:schemeClr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7333" y="1412748"/>
            <a:ext cx="5171268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600" dirty="0">
                <a:ea typeface="+mn-lt"/>
                <a:cs typeface="+mn-lt"/>
              </a:rPr>
              <a:t>&lt;</a:t>
            </a:r>
            <a:r>
              <a:rPr lang="en-US" sz="1600" dirty="0" err="1">
                <a:ea typeface="+mn-lt"/>
                <a:cs typeface="+mn-lt"/>
              </a:rPr>
              <a:t>datalist</a:t>
            </a:r>
            <a:r>
              <a:rPr lang="en-US" sz="1600" dirty="0">
                <a:ea typeface="+mn-lt"/>
                <a:cs typeface="+mn-lt"/>
              </a:rPr>
              <a:t> id="countries"&gt; : textbox</a:t>
            </a:r>
            <a:r>
              <a:rPr lang="ko-KR" altLang="en-US" sz="1600" dirty="0">
                <a:ea typeface="+mn-lt"/>
                <a:cs typeface="+mn-lt"/>
              </a:rPr>
              <a:t>에</a:t>
            </a:r>
            <a:r>
              <a:rPr lang="en-US" sz="1600" dirty="0">
                <a:ea typeface="+mn-lt"/>
                <a:cs typeface="+mn-lt"/>
              </a:rPr>
              <a:t> option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문자들을</a:t>
            </a:r>
            <a:r>
              <a:rPr lang="en-US" altLang="ko-KR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출력될</a:t>
            </a:r>
            <a:r>
              <a:rPr lang="en-US" sz="1600" dirty="0">
                <a:ea typeface="+mn-lt"/>
                <a:cs typeface="+mn-lt"/>
              </a:rPr>
              <a:t> 수 </a:t>
            </a:r>
            <a:r>
              <a:rPr lang="ko-KR" altLang="en-US" sz="1600" dirty="0">
                <a:ea typeface="+mn-lt"/>
                <a:cs typeface="+mn-lt"/>
              </a:rPr>
              <a:t>있도록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하는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기능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id는</a:t>
            </a:r>
            <a:r>
              <a:rPr lang="en-US" sz="1600" dirty="0">
                <a:ea typeface="+mn-lt"/>
                <a:cs typeface="+mn-lt"/>
              </a:rPr>
              <a:t> 이 </a:t>
            </a:r>
            <a:r>
              <a:rPr lang="ko-KR" altLang="en-US" sz="1600" dirty="0">
                <a:ea typeface="+mn-lt"/>
                <a:cs typeface="+mn-lt"/>
              </a:rPr>
              <a:t>태그에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다른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옵션을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부여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할</a:t>
            </a:r>
            <a:r>
              <a:rPr lang="en-US" sz="1600" dirty="0">
                <a:ea typeface="+mn-lt"/>
                <a:cs typeface="+mn-lt"/>
              </a:rPr>
              <a:t> 때 </a:t>
            </a:r>
            <a:r>
              <a:rPr lang="ko-KR" altLang="en-US" sz="1600" dirty="0">
                <a:ea typeface="+mn-lt"/>
                <a:cs typeface="+mn-lt"/>
              </a:rPr>
              <a:t>쓰는</a:t>
            </a:r>
            <a:r>
              <a:rPr lang="en-US" sz="1600" dirty="0">
                <a:ea typeface="+mn-lt"/>
                <a:cs typeface="+mn-lt"/>
              </a:rPr>
              <a:t> id</a:t>
            </a:r>
            <a:r>
              <a:rPr lang="ko-KR" altLang="en-US" sz="1600" dirty="0">
                <a:ea typeface="+mn-lt"/>
                <a:cs typeface="+mn-lt"/>
              </a:rPr>
              <a:t>가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ko-KR" altLang="en-US" sz="1600" dirty="0">
                <a:ea typeface="+mn-lt"/>
                <a:cs typeface="+mn-lt"/>
              </a:rPr>
              <a:t>된다.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334" y="544401"/>
            <a:ext cx="1887752" cy="6309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3500" dirty="0" err="1">
                <a:ea typeface="+mn-lt"/>
                <a:cs typeface="+mn-lt"/>
              </a:rPr>
              <a:t>datalist</a:t>
            </a:r>
            <a:endParaRPr lang="ko-KR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7084072" y="1280064"/>
            <a:ext cx="1153286" cy="36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출력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0DE9AA-E945-A986-B339-2C90660B4AFD}"/>
              </a:ext>
            </a:extLst>
          </p:cNvPr>
          <p:cNvSpPr/>
          <p:nvPr/>
        </p:nvSpPr>
        <p:spPr>
          <a:xfrm>
            <a:off x="813515" y="2716819"/>
            <a:ext cx="5091684" cy="24929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1300" b="1" i="0" strike="noStrike" dirty="0">
                <a:latin typeface="Malgun Gothic"/>
                <a:ea typeface="+mn-lt"/>
                <a:cs typeface="+mn-lt"/>
              </a:rPr>
              <a:t>&lt;h3&gt;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가보고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싶은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곳</a:t>
            </a:r>
            <a:r>
              <a:rPr lang="en-US" altLang="ko-KR" sz="1300" b="1" dirty="0">
                <a:latin typeface="Malgun Gothic"/>
                <a:ea typeface="+mn-lt"/>
                <a:cs typeface="+mn-lt"/>
              </a:rPr>
              <a:t>&lt;/</a:t>
            </a:r>
            <a:r>
              <a:rPr lang="en-US" sz="1300" b="1" i="0" strike="noStrike" dirty="0">
                <a:latin typeface="Malgun Gothic"/>
                <a:ea typeface="+mn-lt"/>
                <a:cs typeface="+mn-lt"/>
              </a:rPr>
              <a:t>h3&gt;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나라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: </a:t>
            </a:r>
            <a:r>
              <a:rPr lang="en-US" sz="1300" b="1" i="0" strike="noStrike" dirty="0">
                <a:latin typeface="Malgun Gothic"/>
                <a:ea typeface="+mn-lt"/>
                <a:cs typeface="+mn-lt"/>
              </a:rPr>
              <a:t>&lt;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input type="text" </a:t>
            </a:r>
            <a:r>
              <a:rPr lang="en-US" sz="1300" b="1" i="0" strike="noStrike" dirty="0">
                <a:latin typeface="Malgun Gothic"/>
                <a:ea typeface="+mn-lt"/>
                <a:cs typeface="+mn-lt"/>
              </a:rPr>
              <a:t>name="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country" list="countries" /&gt;&lt;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/&gt; 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datalist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id="countries"&gt;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en-US" sz="1300" b="1" dirty="0">
                <a:latin typeface="Malgun Gothic"/>
                <a:ea typeface="+mn-lt"/>
                <a:cs typeface="+mn-lt"/>
              </a:rPr>
              <a:t>&lt;option value="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가나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"&gt;&lt;/option&gt;</a:t>
            </a:r>
            <a:endParaRPr lang="en-US" altLang="ko-KR" sz="1300" b="1">
              <a:latin typeface="Malgun Gothic"/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latin typeface="Malgun Gothic"/>
                <a:ea typeface="+mn-lt"/>
                <a:cs typeface="+mn-lt"/>
              </a:rPr>
              <a:t>&lt;option </a:t>
            </a:r>
            <a:r>
              <a:rPr lang="en-US" sz="1300" b="1" i="0" strike="noStrike" dirty="0">
                <a:latin typeface="Malgun Gothic"/>
                <a:ea typeface="+mn-lt"/>
                <a:cs typeface="+mn-lt"/>
              </a:rPr>
              <a:t>value="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스위스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"&gt;&lt;/option&gt;</a:t>
            </a:r>
            <a:endParaRPr lang="en-US" altLang="ko-KR" sz="1300" b="1">
              <a:latin typeface="Malgun Gothic"/>
              <a:ea typeface="+mn-lt"/>
              <a:cs typeface="+mn-lt"/>
            </a:endParaRPr>
          </a:p>
          <a:p>
            <a:pPr>
              <a:defRPr/>
            </a:pPr>
            <a:r>
              <a:rPr lang="en-US" sz="1300" b="1" dirty="0">
                <a:latin typeface="Malgun Gothic"/>
                <a:ea typeface="+mn-lt"/>
                <a:cs typeface="+mn-lt"/>
              </a:rPr>
              <a:t>&lt;option </a:t>
            </a:r>
            <a:r>
              <a:rPr lang="en-US" sz="1300" b="1" i="0" strike="noStrike" dirty="0">
                <a:latin typeface="Malgun Gothic"/>
                <a:ea typeface="+mn-lt"/>
                <a:cs typeface="+mn-lt"/>
              </a:rPr>
              <a:t>value="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브라질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"&gt;&lt;/option&gt;</a:t>
            </a:r>
            <a:endParaRPr lang="ko-KR" altLang="en-US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en-US" sz="1300" b="1" dirty="0">
                <a:latin typeface="Malgun Gothic"/>
                <a:ea typeface="+mn-lt"/>
                <a:cs typeface="+mn-lt"/>
              </a:rPr>
              <a:t>&lt;/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datalist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&gt; </a:t>
            </a:r>
            <a:r>
              <a:rPr lang="ko-KR" altLang="en-US" sz="1300" b="1" dirty="0" err="1">
                <a:latin typeface="Malgun Gothic"/>
                <a:ea typeface="Malgun Gothic"/>
                <a:cs typeface="+mn-lt"/>
              </a:rPr>
              <a:t>보고싶은것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: &lt;input type="text" name="what" /&gt;&lt;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br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/&gt; &lt;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datalist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 id="what"&gt;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en-US" sz="1300" b="1" dirty="0">
                <a:latin typeface="Malgun Gothic"/>
                <a:ea typeface="+mn-lt"/>
                <a:cs typeface="+mn-lt"/>
              </a:rPr>
              <a:t>&lt;option value="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산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"&gt;&lt;/option&gt;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en-US" sz="1300" b="1" dirty="0">
                <a:latin typeface="Malgun Gothic"/>
                <a:ea typeface="+mn-lt"/>
                <a:cs typeface="+mn-lt"/>
              </a:rPr>
              <a:t>&lt;option </a:t>
            </a:r>
            <a:r>
              <a:rPr lang="en-US" sz="1300" b="1" i="0" strike="noStrike" dirty="0">
                <a:latin typeface="Malgun Gothic"/>
                <a:ea typeface="+mn-lt"/>
                <a:cs typeface="+mn-lt"/>
              </a:rPr>
              <a:t>value="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바다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"&gt;&lt;/option&gt;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en-US" sz="1300" b="1" dirty="0">
                <a:latin typeface="Malgun Gothic"/>
                <a:ea typeface="+mn-lt"/>
                <a:cs typeface="+mn-lt"/>
              </a:rPr>
              <a:t>&lt;option value="</a:t>
            </a:r>
            <a:r>
              <a:rPr lang="ko-KR" altLang="en-US" sz="1300" b="1" dirty="0">
                <a:latin typeface="Malgun Gothic"/>
                <a:ea typeface="Malgun Gothic"/>
                <a:cs typeface="+mn-lt"/>
              </a:rPr>
              <a:t>도시</a:t>
            </a:r>
            <a:r>
              <a:rPr lang="en-US" sz="1300" b="1" dirty="0">
                <a:latin typeface="Malgun Gothic"/>
                <a:ea typeface="+mn-lt"/>
                <a:cs typeface="+mn-lt"/>
              </a:rPr>
              <a:t>"&gt;&lt;/option&gt;</a:t>
            </a:r>
            <a:endParaRPr lang="ko-KR" b="1">
              <a:latin typeface="Malgun Gothic"/>
              <a:ea typeface="Malgun Gothic"/>
              <a:cs typeface="+mn-lt"/>
            </a:endParaRPr>
          </a:p>
          <a:p>
            <a:pPr>
              <a:defRPr/>
            </a:pPr>
            <a:r>
              <a:rPr lang="en-US" sz="1300" b="1" i="0" strike="noStrike" dirty="0">
                <a:latin typeface="Malgun Gothic"/>
                <a:ea typeface="+mn-lt"/>
                <a:cs typeface="+mn-lt"/>
              </a:rPr>
              <a:t>&lt;/</a:t>
            </a:r>
            <a:r>
              <a:rPr lang="en-US" sz="1300" b="1" dirty="0" err="1">
                <a:latin typeface="Malgun Gothic"/>
                <a:ea typeface="+mn-lt"/>
                <a:cs typeface="+mn-lt"/>
              </a:rPr>
              <a:t>datalist</a:t>
            </a:r>
            <a:r>
              <a:rPr lang="en-US" sz="1300" b="1" i="0" strike="noStrike" dirty="0">
                <a:latin typeface="Malgun Gothic"/>
                <a:ea typeface="+mn-lt"/>
                <a:cs typeface="+mn-lt"/>
              </a:rPr>
              <a:t>&gt;</a:t>
            </a:r>
            <a:endParaRPr lang="ko-KR" b="1">
              <a:latin typeface="Malgun Gothic"/>
              <a:ea typeface="Malgun Gothic"/>
              <a:cs typeface="+mn-lt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1A92930E-319A-70FF-2E03-7FB5157FB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490" y="2493958"/>
            <a:ext cx="3747654" cy="252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157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1328</Words>
  <Application>Microsoft Office PowerPoint</Application>
  <PresentationFormat>와이드스크린</PresentationFormat>
  <Paragraphs>354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한컴오피스</vt:lpstr>
      <vt:lpstr>React_frontend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React_frontend</dc:title>
  <dc:creator>kimyeoungchan</dc:creator>
  <cp:lastModifiedBy>kimyeoungchan</cp:lastModifiedBy>
  <cp:revision>566</cp:revision>
  <dcterms:created xsi:type="dcterms:W3CDTF">2022-12-01T14:16:57Z</dcterms:created>
  <dcterms:modified xsi:type="dcterms:W3CDTF">2022-12-05T13:48:26Z</dcterms:modified>
  <cp:version>1000.0000.01</cp:version>
</cp:coreProperties>
</file>